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267" r:id="rId14"/>
    <p:sldId id="268" r:id="rId15"/>
    <p:sldId id="269" r:id="rId16"/>
    <p:sldId id="270" r:id="rId17"/>
    <p:sldId id="271" r:id="rId18"/>
    <p:sldId id="272" r:id="rId19"/>
    <p:sldId id="273" r:id="rId20"/>
    <p:sldId id="274" r:id="rId21"/>
    <p:sldId id="275" r:id="rId22"/>
    <p:sldId id="276" r:id="rId23"/>
    <p:sldId id="277" r:id="rId24"/>
    <p:sldId id="288" r:id="rId25"/>
    <p:sldId id="289" r:id="rId26"/>
    <p:sldId id="290" r:id="rId27"/>
    <p:sldId id="291" r:id="rId28"/>
    <p:sldId id="292" r:id="rId29"/>
    <p:sldId id="293" r:id="rId30"/>
    <p:sldId id="294" r:id="rId31"/>
    <p:sldId id="295" r:id="rId32"/>
    <p:sldId id="29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45DABC-6D61-47D1-B6F3-6CE18CD5F495}" v="198" dt="2023-07-05T15:11:25.5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388" autoAdjust="0"/>
  </p:normalViewPr>
  <p:slideViewPr>
    <p:cSldViewPr snapToGrid="0">
      <p:cViewPr varScale="1">
        <p:scale>
          <a:sx n="57" d="100"/>
          <a:sy n="57" d="100"/>
        </p:scale>
        <p:origin x="268" y="52"/>
      </p:cViewPr>
      <p:guideLst/>
    </p:cSldViewPr>
  </p:slideViewPr>
  <p:outlineViewPr>
    <p:cViewPr>
      <p:scale>
        <a:sx n="33" d="100"/>
        <a:sy n="33" d="100"/>
      </p:scale>
      <p:origin x="0" y="-47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3909170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58D24C-0AAD-4970-AEE7-EB147B6EC2D6}"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3347283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16531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879404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798480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2466340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3472771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4149084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8301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400735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D24C-0AAD-4970-AEE7-EB147B6EC2D6}"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4224841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58D24C-0AAD-4970-AEE7-EB147B6EC2D6}"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50015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58D24C-0AAD-4970-AEE7-EB147B6EC2D6}" type="datetimeFigureOut">
              <a:rPr lang="en-US" smtClean="0"/>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2977289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58D24C-0AAD-4970-AEE7-EB147B6EC2D6}" type="datetimeFigureOut">
              <a:rPr lang="en-US" smtClean="0"/>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2185016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8D24C-0AAD-4970-AEE7-EB147B6EC2D6}" type="datetimeFigureOut">
              <a:rPr lang="en-US" smtClean="0"/>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AE5942-B363-4386-8C1D-18053EED42EC}" type="slidenum">
              <a:rPr lang="en-US" smtClean="0"/>
              <a:t>‹#›</a:t>
            </a:fld>
            <a:endParaRPr lang="en-US"/>
          </a:p>
        </p:txBody>
      </p:sp>
      <p:pic>
        <p:nvPicPr>
          <p:cNvPr id="5" name="Picture 4">
            <a:extLst>
              <a:ext uri="{FF2B5EF4-FFF2-40B4-BE49-F238E27FC236}">
                <a16:creationId xmlns:a16="http://schemas.microsoft.com/office/drawing/2014/main" id="{85A575EC-E2F9-4373-8149-E867126806DB}"/>
              </a:ext>
            </a:extLst>
          </p:cNvPr>
          <p:cNvPicPr>
            <a:picLocks noChangeAspect="1"/>
          </p:cNvPicPr>
          <p:nvPr userDrawn="1"/>
        </p:nvPicPr>
        <p:blipFill>
          <a:blip r:embed="rId2"/>
          <a:stretch>
            <a:fillRect/>
          </a:stretch>
        </p:blipFill>
        <p:spPr>
          <a:xfrm>
            <a:off x="10624050" y="138119"/>
            <a:ext cx="1444752" cy="1449324"/>
          </a:xfrm>
          <a:prstGeom prst="rect">
            <a:avLst/>
          </a:prstGeom>
        </p:spPr>
      </p:pic>
    </p:spTree>
    <p:extLst>
      <p:ext uri="{BB962C8B-B14F-4D97-AF65-F5344CB8AC3E}">
        <p14:creationId xmlns:p14="http://schemas.microsoft.com/office/powerpoint/2010/main" val="53032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58D24C-0AAD-4970-AEE7-EB147B6EC2D6}"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1403827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58D24C-0AAD-4970-AEE7-EB147B6EC2D6}"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E5942-B363-4386-8C1D-18053EED42EC}" type="slidenum">
              <a:rPr lang="en-US" smtClean="0"/>
              <a:t>‹#›</a:t>
            </a:fld>
            <a:endParaRPr lang="en-US"/>
          </a:p>
        </p:txBody>
      </p:sp>
    </p:spTree>
    <p:extLst>
      <p:ext uri="{BB962C8B-B14F-4D97-AF65-F5344CB8AC3E}">
        <p14:creationId xmlns:p14="http://schemas.microsoft.com/office/powerpoint/2010/main" val="3858995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558D24C-0AAD-4970-AEE7-EB147B6EC2D6}" type="datetimeFigureOut">
              <a:rPr lang="en-US" smtClean="0"/>
              <a:t>7/10/2023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BAE5942-B363-4386-8C1D-18053EED42EC}" type="slidenum">
              <a:rPr lang="en-US" smtClean="0"/>
              <a:t>‹#›</a:t>
            </a:fld>
            <a:endParaRPr lang="en-US"/>
          </a:p>
        </p:txBody>
      </p:sp>
    </p:spTree>
    <p:extLst>
      <p:ext uri="{BB962C8B-B14F-4D97-AF65-F5344CB8AC3E}">
        <p14:creationId xmlns:p14="http://schemas.microsoft.com/office/powerpoint/2010/main" val="2207660144"/>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grants.gov/"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mailto:Harold.Wells@ed.gov" TargetMode="External"/><Relationship Id="rId2" Type="http://schemas.openxmlformats.org/officeDocument/2006/relationships/hyperlink" Target="http://www2.ed.gov/programs/campisp/index.html" TargetMode="External"/><Relationship Id="rId1" Type="http://schemas.openxmlformats.org/officeDocument/2006/relationships/slideLayout" Target="../slideLayouts/slideLayout7.xml"/><Relationship Id="rId4" Type="http://schemas.openxmlformats.org/officeDocument/2006/relationships/hyperlink" Target="mailto:Allysia.Mompoint@ed.gov"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A7C13-48E6-4C0B-B97F-26F3FF0A68D2}"/>
              </a:ext>
            </a:extLst>
          </p:cNvPr>
          <p:cNvSpPr>
            <a:spLocks noGrp="1"/>
          </p:cNvSpPr>
          <p:nvPr>
            <p:ph type="ctrTitle"/>
          </p:nvPr>
        </p:nvSpPr>
        <p:spPr>
          <a:xfrm>
            <a:off x="3217881" y="2084065"/>
            <a:ext cx="7766936" cy="2689869"/>
          </a:xfrm>
        </p:spPr>
        <p:txBody>
          <a:bodyPr>
            <a:noAutofit/>
          </a:bodyPr>
          <a:lstStyle/>
          <a:p>
            <a:pPr marL="0" marR="0" lvl="0" indent="0" algn="ctr" defTabSz="914400" rtl="0" eaLnBrk="1" fontAlgn="base" latinLnBrk="0" hangingPunct="1">
              <a:lnSpc>
                <a:spcPct val="100000"/>
              </a:lnSpc>
              <a:spcBef>
                <a:spcPts val="400"/>
              </a:spcBef>
              <a:spcAft>
                <a:spcPct val="0"/>
              </a:spcAft>
              <a:tabLst/>
              <a:defRPr/>
            </a:pPr>
            <a:r>
              <a:rPr kumimoji="0" lang="en-US" altLang="en-US" sz="40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t>FY 2023</a:t>
            </a:r>
            <a:br>
              <a:rPr kumimoji="0" lang="en-US" altLang="en-US" sz="40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br>
            <a:r>
              <a:rPr kumimoji="0" lang="en-US" altLang="en-US" sz="40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t>Child Care Access Means Parents In School (CCAMPIS) Program</a:t>
            </a:r>
            <a:br>
              <a:rPr kumimoji="0" lang="en-US" altLang="en-US" sz="40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br>
            <a:r>
              <a:rPr kumimoji="0" lang="en-US" altLang="en-US" sz="40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t>Pre-Application Workshop</a:t>
            </a:r>
            <a:br>
              <a:rPr kumimoji="0" lang="en-US" altLang="en-US" sz="40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br>
            <a:r>
              <a:rPr kumimoji="0" lang="en-US" altLang="en-US" sz="28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t>U.S. Department of Education, Washington D.C. </a:t>
            </a:r>
            <a:br>
              <a:rPr kumimoji="0" lang="en-US" altLang="en-US" sz="28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br>
            <a:r>
              <a:rPr kumimoji="0" lang="en-US" altLang="en-US" sz="28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t>June 14, 2023</a:t>
            </a:r>
            <a:br>
              <a:rPr kumimoji="0" lang="en-US" altLang="en-US" sz="2800" b="1" i="0" u="none" strike="noStrike" kern="1200" cap="none" spc="0" normalizeH="0" baseline="0" noProof="0" dirty="0">
                <a:ln>
                  <a:noFill/>
                </a:ln>
                <a:solidFill>
                  <a:srgbClr val="464646"/>
                </a:solidFill>
                <a:effectLst/>
                <a:uLnTx/>
                <a:uFillTx/>
                <a:latin typeface="Times New Roman" panose="02020603050405020304" pitchFamily="18" charset="0"/>
                <a:ea typeface="+mn-ea"/>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942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CF966-41EA-414C-ACE1-E8A60715D3D2}"/>
              </a:ext>
            </a:extLst>
          </p:cNvPr>
          <p:cNvSpPr>
            <a:spLocks noGrp="1"/>
          </p:cNvSpPr>
          <p:nvPr>
            <p:ph type="ctrTitle"/>
          </p:nvPr>
        </p:nvSpPr>
        <p:spPr>
          <a:xfrm>
            <a:off x="3639126" y="0"/>
            <a:ext cx="7448259" cy="1483205"/>
          </a:xfrm>
        </p:spPr>
        <p:txBody>
          <a:bodyPr/>
          <a:lstStyle/>
          <a:p>
            <a:r>
              <a:rPr lang="en-US" sz="4000" b="1" dirty="0">
                <a:latin typeface="Times New Roman" panose="02020603050405020304" pitchFamily="18" charset="0"/>
                <a:cs typeface="Times New Roman" panose="02020603050405020304" pitchFamily="18" charset="0"/>
              </a:rPr>
              <a:t>Competitive</a:t>
            </a:r>
            <a:r>
              <a:rPr lang="en-US"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Preference Priority</a:t>
            </a:r>
          </a:p>
        </p:txBody>
      </p:sp>
      <p:sp>
        <p:nvSpPr>
          <p:cNvPr id="3" name="Subtitle 2">
            <a:extLst>
              <a:ext uri="{FF2B5EF4-FFF2-40B4-BE49-F238E27FC236}">
                <a16:creationId xmlns:a16="http://schemas.microsoft.com/office/drawing/2014/main" id="{DA8AF19A-4EC0-4CD2-AD50-8775DF6774CD}"/>
              </a:ext>
            </a:extLst>
          </p:cNvPr>
          <p:cNvSpPr>
            <a:spLocks noGrp="1"/>
          </p:cNvSpPr>
          <p:nvPr>
            <p:ph type="subTitle" idx="1"/>
          </p:nvPr>
        </p:nvSpPr>
        <p:spPr>
          <a:xfrm>
            <a:off x="4099740" y="1626025"/>
            <a:ext cx="6987645" cy="1388534"/>
          </a:xfrm>
        </p:spPr>
        <p:txBody>
          <a:bodyPr>
            <a:noAutofit/>
          </a:bodyPr>
          <a:lstStyle/>
          <a:p>
            <a:pPr algn="l"/>
            <a:r>
              <a:rPr lang="en-US" sz="2400" dirty="0">
                <a:latin typeface="Times New Roman" panose="02020603050405020304" pitchFamily="18" charset="0"/>
                <a:cs typeface="Times New Roman" panose="02020603050405020304" pitchFamily="18" charset="0"/>
              </a:rPr>
              <a:t>Strengthening Cross-Agency Coordination and Community Engagement to Advance Systemic Change (up to 5 points).</a:t>
            </a:r>
          </a:p>
          <a:p>
            <a:pPr algn="l"/>
            <a:r>
              <a:rPr lang="en-US" sz="2400" dirty="0">
                <a:latin typeface="Times New Roman" panose="02020603050405020304" pitchFamily="18" charset="0"/>
                <a:cs typeface="Times New Roman" panose="02020603050405020304" pitchFamily="18" charset="0"/>
              </a:rPr>
              <a:t>Projects that are designed to take a systemic evidence-based approach to improving outcomes for underserved students in coordinating efforts with Federal, State, or local agencies, or community-based organizations, that support students, to address child care.</a:t>
            </a:r>
            <a:endParaRPr lang="en-US" sz="2400" dirty="0"/>
          </a:p>
        </p:txBody>
      </p:sp>
    </p:spTree>
    <p:extLst>
      <p:ext uri="{BB962C8B-B14F-4D97-AF65-F5344CB8AC3E}">
        <p14:creationId xmlns:p14="http://schemas.microsoft.com/office/powerpoint/2010/main" val="3331331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0305A6-7BE3-458B-A8CE-4DBE7F5F7526}"/>
              </a:ext>
            </a:extLst>
          </p:cNvPr>
          <p:cNvSpPr txBox="1">
            <a:spLocks noGrp="1"/>
          </p:cNvSpPr>
          <p:nvPr>
            <p:ph type="title" idx="4294967295"/>
          </p:nvPr>
        </p:nvSpPr>
        <p:spPr>
          <a:xfrm>
            <a:off x="3046771" y="501134"/>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Invitational</a:t>
            </a:r>
            <a:r>
              <a:rPr kumimoji="0" lang="en-US" sz="40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4000" b="1"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Priorities</a:t>
            </a:r>
            <a:r>
              <a:rPr kumimoji="0" lang="en-US" sz="40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p>
        </p:txBody>
      </p:sp>
      <p:sp>
        <p:nvSpPr>
          <p:cNvPr id="5" name="TextBox 4">
            <a:extLst>
              <a:ext uri="{FF2B5EF4-FFF2-40B4-BE49-F238E27FC236}">
                <a16:creationId xmlns:a16="http://schemas.microsoft.com/office/drawing/2014/main" id="{5670653F-84F4-41EC-9DF2-29EF235D4B37}"/>
              </a:ext>
            </a:extLst>
          </p:cNvPr>
          <p:cNvSpPr txBox="1"/>
          <p:nvPr/>
        </p:nvSpPr>
        <p:spPr>
          <a:xfrm>
            <a:off x="3046771" y="1516229"/>
            <a:ext cx="6098458" cy="1938992"/>
          </a:xfrm>
          <a:prstGeom prst="rect">
            <a:avLst/>
          </a:prstGeom>
          <a:noFill/>
        </p:spPr>
        <p:txBody>
          <a:bodyPr wrap="square">
            <a:spAutoFit/>
          </a:bodyPr>
          <a:lstStyle/>
          <a:p>
            <a:pPr marL="0" marR="0">
              <a:spcBef>
                <a:spcPts val="0"/>
              </a:spcBef>
              <a:spcAft>
                <a:spcPts val="0"/>
              </a:spcAft>
              <a:tabLst>
                <a:tab pos="457200" algn="l"/>
              </a:tabLst>
            </a:pP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Invitational Priority 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 priority in which the Secretary invites applicants to provide information regarding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upporting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udents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ho are single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arents receiving services through the CCAMPIS grant.</a:t>
            </a:r>
          </a:p>
        </p:txBody>
      </p:sp>
      <p:sp>
        <p:nvSpPr>
          <p:cNvPr id="7" name="TextBox 6">
            <a:extLst>
              <a:ext uri="{FF2B5EF4-FFF2-40B4-BE49-F238E27FC236}">
                <a16:creationId xmlns:a16="http://schemas.microsoft.com/office/drawing/2014/main" id="{3827735B-A720-4368-BBC1-44CAD2643F1E}"/>
              </a:ext>
            </a:extLst>
          </p:cNvPr>
          <p:cNvSpPr txBox="1"/>
          <p:nvPr/>
        </p:nvSpPr>
        <p:spPr>
          <a:xfrm>
            <a:off x="3046771" y="3961882"/>
            <a:ext cx="6098458" cy="1938992"/>
          </a:xfrm>
          <a:prstGeom prst="rect">
            <a:avLst/>
          </a:prstGeom>
          <a:noFill/>
        </p:spPr>
        <p:txBody>
          <a:bodyPr wrap="square">
            <a:spAutoFit/>
          </a:bodyPr>
          <a:lstStyle/>
          <a:p>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Invitational Priority 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 priority in which the Secretary invites applicants to provide information regarding increasing the quality of campus-based child care for low-income student parents.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28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0D04BF-CCE1-42EB-90FB-129777D71A5F}"/>
              </a:ext>
            </a:extLst>
          </p:cNvPr>
          <p:cNvSpPr txBox="1">
            <a:spLocks noGrp="1"/>
          </p:cNvSpPr>
          <p:nvPr>
            <p:ph type="title" idx="4294967295"/>
          </p:nvPr>
        </p:nvSpPr>
        <p:spPr>
          <a:xfrm>
            <a:off x="3046771" y="633869"/>
            <a:ext cx="6098458"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Invitational Priorities slide2</a:t>
            </a:r>
          </a:p>
        </p:txBody>
      </p:sp>
      <p:sp>
        <p:nvSpPr>
          <p:cNvPr id="6" name="TextBox 5">
            <a:extLst>
              <a:ext uri="{FF2B5EF4-FFF2-40B4-BE49-F238E27FC236}">
                <a16:creationId xmlns:a16="http://schemas.microsoft.com/office/drawing/2014/main" id="{EF7C5AFA-AE09-400C-B306-88B661CF127F}"/>
              </a:ext>
            </a:extLst>
          </p:cNvPr>
          <p:cNvSpPr txBox="1"/>
          <p:nvPr/>
        </p:nvSpPr>
        <p:spPr>
          <a:xfrm>
            <a:off x="3199171" y="2653924"/>
            <a:ext cx="6098458" cy="2246769"/>
          </a:xfrm>
          <a:prstGeom prst="rect">
            <a:avLst/>
          </a:prstGeom>
          <a:noFill/>
        </p:spPr>
        <p:txBody>
          <a:bodyPr wrap="square">
            <a:spAutoFit/>
          </a:bodyPr>
          <a:lstStyle/>
          <a:p>
            <a:r>
              <a:rPr lang="en-US" sz="2800" u="sng" dirty="0">
                <a:effectLst/>
                <a:latin typeface="Times New Roman" panose="02020603050405020304" pitchFamily="18" charset="0"/>
                <a:ea typeface="Times New Roman" panose="02020603050405020304" pitchFamily="18" charset="0"/>
                <a:cs typeface="Times New Roman" panose="02020603050405020304" pitchFamily="18" charset="0"/>
              </a:rPr>
              <a:t>Invitational Priority 3</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is a priority in which the Secretary invites applicants to provide information regarding Providing Wrap-Around Services for Low-Income Parents in Postsecondary Education.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29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242B6A-FDA7-43CA-9B68-5A23B36425A6}"/>
              </a:ext>
            </a:extLst>
          </p:cNvPr>
          <p:cNvSpPr txBox="1">
            <a:spLocks noGrp="1"/>
          </p:cNvSpPr>
          <p:nvPr>
            <p:ph type="title" idx="4294967295"/>
          </p:nvPr>
        </p:nvSpPr>
        <p:spPr>
          <a:xfrm>
            <a:off x="3046771" y="486385"/>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Selection Criteria </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D145CAB-6504-4240-B53C-E0F55126DE9C}"/>
              </a:ext>
            </a:extLst>
          </p:cNvPr>
          <p:cNvSpPr txBox="1"/>
          <p:nvPr/>
        </p:nvSpPr>
        <p:spPr>
          <a:xfrm>
            <a:off x="3049228" y="1490008"/>
            <a:ext cx="7245145" cy="3416320"/>
          </a:xfrm>
          <a:prstGeom prst="rect">
            <a:avLst/>
          </a:prstGeom>
          <a:noFill/>
        </p:spPr>
        <p:txBody>
          <a:bodyPr wrap="square">
            <a:spAutoFit/>
          </a:bodyPr>
          <a:lstStyle/>
          <a:p>
            <a:pPr marL="109537" indent="0" eaLnBrk="1" hangingPunct="1">
              <a:buFont typeface="Wingdings 3" panose="05040102010807070707" pitchFamily="18" charset="2"/>
              <a:buNone/>
              <a:defRPr/>
            </a:pPr>
            <a:r>
              <a:rPr lang="en-US" altLang="en-US" sz="1800" dirty="0">
                <a:latin typeface="Times New Roman" panose="02020603050405020304" pitchFamily="18" charset="0"/>
                <a:ea typeface="Arial Unicode MS" pitchFamily="34" charset="-128"/>
                <a:cs typeface="Times New Roman" panose="02020603050405020304" pitchFamily="18" charset="0"/>
              </a:rPr>
              <a:t>									</a:t>
            </a:r>
            <a:r>
              <a:rPr lang="en-US" altLang="en-US" sz="2400" dirty="0">
                <a:latin typeface="Times New Roman" panose="02020603050405020304" pitchFamily="18" charset="0"/>
                <a:ea typeface="Arial Unicode MS" pitchFamily="34" charset="-128"/>
                <a:cs typeface="Times New Roman" panose="02020603050405020304" pitchFamily="18" charset="0"/>
              </a:rPr>
              <a:t>Maximum Points</a:t>
            </a:r>
          </a:p>
          <a:p>
            <a:pPr eaLnBrk="1" hangingPunct="1">
              <a:defRPr/>
            </a:pPr>
            <a:r>
              <a:rPr lang="en-US" altLang="en-US" sz="2400" dirty="0">
                <a:latin typeface="Times New Roman" panose="02020603050405020304" pitchFamily="18" charset="0"/>
                <a:ea typeface="Arial Unicode MS" pitchFamily="34" charset="-128"/>
                <a:cs typeface="Times New Roman" panose="02020603050405020304" pitchFamily="18" charset="0"/>
              </a:rPr>
              <a:t>1.	Need for the Project				(24 points)</a:t>
            </a:r>
          </a:p>
          <a:p>
            <a:pPr eaLnBrk="1" hangingPunct="1">
              <a:defRPr/>
            </a:pPr>
            <a:r>
              <a:rPr lang="en-US" altLang="en-US" sz="2400" dirty="0">
                <a:latin typeface="Times New Roman" panose="02020603050405020304" pitchFamily="18" charset="0"/>
                <a:ea typeface="Arial Unicode MS" pitchFamily="34" charset="-128"/>
                <a:cs typeface="Times New Roman" panose="02020603050405020304" pitchFamily="18" charset="0"/>
              </a:rPr>
              <a:t>2.	Quality of Project Design			(36 points)</a:t>
            </a:r>
          </a:p>
          <a:p>
            <a:pPr eaLnBrk="1" hangingPunct="1">
              <a:defRPr/>
            </a:pPr>
            <a:r>
              <a:rPr lang="en-US" altLang="en-US" sz="2400" dirty="0">
                <a:latin typeface="Times New Roman" panose="02020603050405020304" pitchFamily="18" charset="0"/>
                <a:ea typeface="Arial Unicode MS" pitchFamily="34" charset="-128"/>
                <a:cs typeface="Times New Roman" panose="02020603050405020304" pitchFamily="18" charset="0"/>
              </a:rPr>
              <a:t>3.	Quality of Management Plan		(21 points)</a:t>
            </a:r>
          </a:p>
          <a:p>
            <a:pPr eaLnBrk="1" hangingPunct="1">
              <a:defRPr/>
            </a:pPr>
            <a:r>
              <a:rPr lang="en-US" altLang="en-US" sz="2400" dirty="0">
                <a:latin typeface="Times New Roman" panose="02020603050405020304" pitchFamily="18" charset="0"/>
                <a:ea typeface="Arial Unicode MS" pitchFamily="34" charset="-128"/>
                <a:cs typeface="Times New Roman" panose="02020603050405020304" pitchFamily="18" charset="0"/>
              </a:rPr>
              <a:t>4.	Quality of Project Evaluation		(12 points)</a:t>
            </a:r>
          </a:p>
          <a:p>
            <a:pPr marL="457200" indent="-457200" eaLnBrk="1" hangingPunct="1">
              <a:buAutoNum type="arabicPeriod" startAt="5"/>
              <a:defRPr/>
            </a:pPr>
            <a:r>
              <a:rPr lang="en-US" altLang="en-US" sz="2400" dirty="0">
                <a:latin typeface="Times New Roman" panose="02020603050405020304" pitchFamily="18" charset="0"/>
                <a:ea typeface="Arial Unicode MS" pitchFamily="34" charset="-128"/>
                <a:cs typeface="Times New Roman" panose="02020603050405020304" pitchFamily="18" charset="0"/>
              </a:rPr>
              <a:t>Adequacy of Resources			(  7 points)</a:t>
            </a:r>
          </a:p>
          <a:p>
            <a:pPr marL="457200" indent="-457200" eaLnBrk="1" hangingPunct="1">
              <a:buAutoNum type="arabicPeriod" startAt="5"/>
              <a:defRPr/>
            </a:pPr>
            <a:r>
              <a:rPr lang="en-US" altLang="en-US" sz="2400" dirty="0">
                <a:latin typeface="Times New Roman" panose="02020603050405020304" pitchFamily="18" charset="0"/>
                <a:ea typeface="Arial Unicode MS" pitchFamily="34" charset="-128"/>
                <a:cs typeface="Times New Roman" panose="02020603050405020304" pitchFamily="18" charset="0"/>
              </a:rPr>
              <a:t>Competitive Preference Priority	(  5 Points) </a:t>
            </a:r>
          </a:p>
          <a:p>
            <a:pPr eaLnBrk="1" hangingPunct="1">
              <a:buFont typeface="Wingdings" pitchFamily="2" charset="2"/>
              <a:buNone/>
              <a:defRPr/>
            </a:pPr>
            <a:r>
              <a:rPr lang="en-US" altLang="en-US" sz="2400" dirty="0">
                <a:latin typeface="Times New Roman" panose="02020603050405020304" pitchFamily="18" charset="0"/>
                <a:ea typeface="Arial Unicode MS" pitchFamily="34" charset="-128"/>
                <a:cs typeface="Times New Roman" panose="02020603050405020304" pitchFamily="18" charset="0"/>
              </a:rPr>
              <a:t>						_________</a:t>
            </a:r>
          </a:p>
          <a:p>
            <a:pPr eaLnBrk="1" hangingPunct="1">
              <a:defRPr/>
            </a:pPr>
            <a:r>
              <a:rPr lang="en-US" altLang="en-US" sz="2400" dirty="0">
                <a:latin typeface="Times New Roman" panose="02020603050405020304" pitchFamily="18" charset="0"/>
                <a:cs typeface="Times New Roman" panose="02020603050405020304" pitchFamily="18" charset="0"/>
              </a:rPr>
              <a:t>Total Maximum Score 			      (105 points) </a:t>
            </a:r>
          </a:p>
        </p:txBody>
      </p:sp>
    </p:spTree>
    <p:extLst>
      <p:ext uri="{BB962C8B-B14F-4D97-AF65-F5344CB8AC3E}">
        <p14:creationId xmlns:p14="http://schemas.microsoft.com/office/powerpoint/2010/main" val="3127424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E22461-163E-4DA8-BE49-66C075504380}"/>
              </a:ext>
            </a:extLst>
          </p:cNvPr>
          <p:cNvSpPr txBox="1">
            <a:spLocks noGrp="1"/>
          </p:cNvSpPr>
          <p:nvPr>
            <p:ph type="title" idx="4294967295"/>
          </p:nvPr>
        </p:nvSpPr>
        <p:spPr>
          <a:xfrm>
            <a:off x="3046771" y="288893"/>
            <a:ext cx="6098458"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Need for the Project</a:t>
            </a:r>
            <a:br>
              <a:rPr kumimoji="0" lang="en-US" altLang="en-US" sz="4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(Maximum 24 points)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D5F2AF73-F8EE-40EE-98E6-B4DC5BC2BFB3}"/>
              </a:ext>
            </a:extLst>
          </p:cNvPr>
          <p:cNvSpPr txBox="1"/>
          <p:nvPr/>
        </p:nvSpPr>
        <p:spPr>
          <a:xfrm>
            <a:off x="3255706" y="2004464"/>
            <a:ext cx="7527908" cy="4413516"/>
          </a:xfrm>
          <a:prstGeom prst="rect">
            <a:avLst/>
          </a:prstGeom>
          <a:noFill/>
        </p:spPr>
        <p:txBody>
          <a:bodyPr wrap="square">
            <a:spAutoFit/>
          </a:bodyPr>
          <a:lstStyle/>
          <a:p>
            <a:pPr marL="109728" indent="0" eaLnBrk="1" fontAlgn="auto" hangingPunct="1">
              <a:lnSpc>
                <a:spcPct val="90000"/>
              </a:lnSpc>
              <a:spcAft>
                <a:spcPts val="0"/>
              </a:spcAft>
              <a:buFont typeface="Wingdings 3" panose="05040102010807070707" pitchFamily="18" charset="2"/>
              <a:buNone/>
              <a:defRPr/>
            </a:pPr>
            <a:r>
              <a:rPr lang="en-US" altLang="en-US" sz="2400" dirty="0">
                <a:latin typeface="Times New Roman" panose="02020603050405020304" pitchFamily="18" charset="0"/>
                <a:ea typeface="Arial Unicode MS" pitchFamily="34" charset="-128"/>
                <a:cs typeface="Times New Roman" panose="02020603050405020304" pitchFamily="18" charset="0"/>
              </a:rPr>
              <a:t>All applicants must address the following:</a:t>
            </a:r>
          </a:p>
          <a:p>
            <a:pPr marL="365760" indent="-256032" eaLnBrk="1" fontAlgn="auto" hangingPunct="1">
              <a:lnSpc>
                <a:spcPct val="90000"/>
              </a:lnSpc>
              <a:spcAft>
                <a:spcPts val="0"/>
              </a:spcAft>
              <a:buFont typeface="Wingdings 3"/>
              <a:buChar char=""/>
              <a:defRPr/>
            </a:pPr>
            <a:endParaRPr lang="en-US" altLang="en-US" sz="2400" dirty="0">
              <a:latin typeface="Times New Roman" panose="02020603050405020304" pitchFamily="18" charset="0"/>
              <a:ea typeface="Arial Unicode MS" pitchFamily="34" charset="-128"/>
              <a:cs typeface="Times New Roman" panose="02020603050405020304" pitchFamily="18" charset="0"/>
            </a:endParaRPr>
          </a:p>
          <a:p>
            <a:pPr marL="109728" eaLnBrk="1" fontAlgn="auto" hangingPunct="1">
              <a:lnSpc>
                <a:spcPct val="90000"/>
              </a:lnSpc>
              <a:spcAft>
                <a:spcPts val="0"/>
              </a:spcAft>
              <a:defRPr/>
            </a:pPr>
            <a:r>
              <a:rPr lang="en-US" altLang="en-US" sz="2400" dirty="0">
                <a:latin typeface="Times New Roman" panose="02020603050405020304" pitchFamily="18" charset="0"/>
                <a:ea typeface="Arial Unicode MS" pitchFamily="34" charset="-128"/>
                <a:cs typeface="Times New Roman" panose="02020603050405020304" pitchFamily="18" charset="0"/>
              </a:rPr>
              <a:t>In determining the need for the proposed project, the Secretary considers:</a:t>
            </a:r>
          </a:p>
          <a:p>
            <a:pPr marL="452628" indent="-342900" eaLnBrk="1" fontAlgn="auto" hangingPunct="1">
              <a:lnSpc>
                <a:spcPct val="90000"/>
              </a:lnSpc>
              <a:spcAft>
                <a:spcPts val="0"/>
              </a:spcAft>
              <a:buFont typeface="Wingdings" panose="05000000000000000000" pitchFamily="2" charset="2"/>
              <a:buChar char="Ø"/>
              <a:defRPr/>
            </a:pPr>
            <a:r>
              <a:rPr lang="en-US" altLang="en-US" sz="2400" dirty="0">
                <a:latin typeface="Times New Roman" panose="02020603050405020304" pitchFamily="18" charset="0"/>
                <a:ea typeface="Arial Unicode MS" pitchFamily="34" charset="-128"/>
                <a:cs typeface="Times New Roman" panose="02020603050405020304" pitchFamily="18" charset="0"/>
              </a:rPr>
              <a:t>a.</a:t>
            </a:r>
            <a:r>
              <a:rPr lang="en-US"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ea typeface="Arial Unicode MS" pitchFamily="34" charset="-128"/>
                <a:cs typeface="Times New Roman" panose="02020603050405020304" pitchFamily="18" charset="0"/>
              </a:rPr>
              <a:t>Information regarding student demographics. </a:t>
            </a:r>
          </a:p>
          <a:p>
            <a:pPr marL="452628" indent="-342900" eaLnBrk="1" fontAlgn="auto" hangingPunct="1">
              <a:lnSpc>
                <a:spcPct val="90000"/>
              </a:lnSpc>
              <a:spcAft>
                <a:spcPts val="0"/>
              </a:spcAft>
              <a:buFont typeface="Wingdings" panose="05000000000000000000" pitchFamily="2" charset="2"/>
              <a:buChar char="Ø"/>
              <a:defRPr/>
            </a:pPr>
            <a:r>
              <a:rPr lang="en-US" altLang="en-US" sz="2400" dirty="0">
                <a:latin typeface="Times New Roman" panose="02020603050405020304" pitchFamily="18" charset="0"/>
                <a:ea typeface="Arial Unicode MS" pitchFamily="34" charset="-128"/>
                <a:cs typeface="Times New Roman" panose="02020603050405020304" pitchFamily="18" charset="0"/>
              </a:rPr>
              <a:t>b.</a:t>
            </a:r>
            <a:r>
              <a:rPr lang="en-US"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ea typeface="Arial Unicode MS" pitchFamily="34" charset="-128"/>
                <a:cs typeface="Times New Roman" panose="02020603050405020304" pitchFamily="18" charset="0"/>
              </a:rPr>
              <a:t>An assessment of child care capacity on or near 				campus.</a:t>
            </a:r>
          </a:p>
          <a:p>
            <a:pPr marL="452628" indent="-342900" eaLnBrk="1" fontAlgn="auto" hangingPunct="1">
              <a:lnSpc>
                <a:spcPct val="90000"/>
              </a:lnSpc>
              <a:spcAft>
                <a:spcPts val="0"/>
              </a:spcAft>
              <a:buFont typeface="Wingdings" panose="05000000000000000000" pitchFamily="2" charset="2"/>
              <a:buChar char="Ø"/>
              <a:defRPr/>
            </a:pPr>
            <a:r>
              <a:rPr lang="en-US" altLang="en-US" sz="2400" dirty="0">
                <a:latin typeface="Times New Roman" panose="02020603050405020304" pitchFamily="18" charset="0"/>
                <a:ea typeface="Arial Unicode MS" pitchFamily="34" charset="-128"/>
                <a:cs typeface="Times New Roman" panose="02020603050405020304" pitchFamily="18" charset="0"/>
              </a:rPr>
              <a:t>c.</a:t>
            </a:r>
            <a:r>
              <a:rPr lang="en-US"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ea typeface="Arial Unicode MS" pitchFamily="34" charset="-128"/>
                <a:cs typeface="Times New Roman" panose="02020603050405020304" pitchFamily="18" charset="0"/>
              </a:rPr>
              <a:t>Information regarding the existence of waiting 				list or existing child care.</a:t>
            </a:r>
          </a:p>
          <a:p>
            <a:pPr marL="452628" indent="-342900" eaLnBrk="1" fontAlgn="auto" hangingPunct="1">
              <a:lnSpc>
                <a:spcPct val="90000"/>
              </a:lnSpc>
              <a:spcAft>
                <a:spcPts val="0"/>
              </a:spcAft>
              <a:buFont typeface="Wingdings" panose="05000000000000000000" pitchFamily="2" charset="2"/>
              <a:buChar char="Ø"/>
              <a:defRPr/>
            </a:pPr>
            <a:r>
              <a:rPr lang="en-US" altLang="en-US" sz="2400" dirty="0">
                <a:latin typeface="Times New Roman" panose="02020603050405020304" pitchFamily="18" charset="0"/>
                <a:ea typeface="Arial Unicode MS" pitchFamily="34" charset="-128"/>
                <a:cs typeface="Times New Roman" panose="02020603050405020304" pitchFamily="18" charset="0"/>
              </a:rPr>
              <a:t>d.</a:t>
            </a:r>
            <a:r>
              <a:rPr lang="en-US"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ea typeface="Arial Unicode MS" pitchFamily="34" charset="-128"/>
                <a:cs typeface="Times New Roman" panose="02020603050405020304" pitchFamily="18" charset="0"/>
              </a:rPr>
              <a:t>Information regarding additional needs created 				by concentrations of poverty or by geographic 				isolation.</a:t>
            </a:r>
          </a:p>
          <a:p>
            <a:pPr marL="452628" indent="-342900" eaLnBrk="1" fontAlgn="auto" hangingPunct="1">
              <a:lnSpc>
                <a:spcPct val="90000"/>
              </a:lnSpc>
              <a:spcAft>
                <a:spcPts val="0"/>
              </a:spcAft>
              <a:buFont typeface="Wingdings" panose="05000000000000000000" pitchFamily="2" charset="2"/>
              <a:buChar char="Ø"/>
              <a:defRPr/>
            </a:pPr>
            <a:r>
              <a:rPr lang="en-US" altLang="en-US" sz="2400" dirty="0">
                <a:latin typeface="Times New Roman" panose="02020603050405020304" pitchFamily="18" charset="0"/>
                <a:ea typeface="Arial Unicode MS" pitchFamily="34" charset="-128"/>
                <a:cs typeface="Times New Roman" panose="02020603050405020304" pitchFamily="18" charset="0"/>
              </a:rPr>
              <a:t>e.</a:t>
            </a:r>
            <a:r>
              <a:rPr lang="en-US"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ea typeface="Arial Unicode MS" pitchFamily="34" charset="-128"/>
                <a:cs typeface="Times New Roman" panose="02020603050405020304" pitchFamily="18" charset="0"/>
              </a:rPr>
              <a:t>Other relevant data</a:t>
            </a:r>
          </a:p>
        </p:txBody>
      </p:sp>
    </p:spTree>
    <p:extLst>
      <p:ext uri="{BB962C8B-B14F-4D97-AF65-F5344CB8AC3E}">
        <p14:creationId xmlns:p14="http://schemas.microsoft.com/office/powerpoint/2010/main" val="1226837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A24BA8-82D4-4559-A5C6-AD910AB962B1}"/>
              </a:ext>
            </a:extLst>
          </p:cNvPr>
          <p:cNvSpPr txBox="1">
            <a:spLocks noGrp="1"/>
          </p:cNvSpPr>
          <p:nvPr>
            <p:ph type="title" idx="4294967295"/>
          </p:nvPr>
        </p:nvSpPr>
        <p:spPr>
          <a:xfrm>
            <a:off x="3046771" y="501134"/>
            <a:ext cx="6098458"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Quality of Project Design (Maximum 36 Points)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D542091-30D7-4BBE-BAF6-B5207F9C828C}"/>
              </a:ext>
            </a:extLst>
          </p:cNvPr>
          <p:cNvSpPr txBox="1"/>
          <p:nvPr/>
        </p:nvSpPr>
        <p:spPr>
          <a:xfrm>
            <a:off x="3049229" y="2828836"/>
            <a:ext cx="6098458" cy="2246769"/>
          </a:xfrm>
          <a:prstGeom prst="rect">
            <a:avLst/>
          </a:prstGeom>
          <a:noFill/>
        </p:spPr>
        <p:txBody>
          <a:bodyPr wrap="square">
            <a:spAutoFit/>
          </a:bodyPr>
          <a:lstStyle/>
          <a:p>
            <a:pPr eaLnBrk="1" hangingPunct="1">
              <a:spcBef>
                <a:spcPct val="0"/>
              </a:spcBef>
              <a:buClrTx/>
              <a:buSzTx/>
              <a:buFontTx/>
              <a:buNone/>
            </a:pPr>
            <a:r>
              <a:rPr lang="en-US" altLang="en-US" sz="2800" dirty="0">
                <a:latin typeface="Times New Roman" panose="02020603050405020304" pitchFamily="18" charset="0"/>
                <a:ea typeface="Arial Unicode MS" pitchFamily="34" charset="-128"/>
                <a:cs typeface="Times New Roman" panose="02020603050405020304" pitchFamily="18" charset="0"/>
              </a:rPr>
              <a:t>Applicants must describe the activities to be assisted with CCAMPIS funding and must specify whether the grant funds will support an </a:t>
            </a:r>
            <a:r>
              <a:rPr lang="en-US" altLang="en-US" sz="2800" b="1" i="1" u="sng" dirty="0">
                <a:latin typeface="Times New Roman" panose="02020603050405020304" pitchFamily="18" charset="0"/>
                <a:ea typeface="Arial Unicode MS" pitchFamily="34" charset="-128"/>
                <a:cs typeface="Times New Roman" panose="02020603050405020304" pitchFamily="18" charset="0"/>
              </a:rPr>
              <a:t>existing</a:t>
            </a:r>
            <a:r>
              <a:rPr lang="en-US" altLang="en-US" sz="2800" dirty="0">
                <a:latin typeface="Times New Roman" panose="02020603050405020304" pitchFamily="18" charset="0"/>
                <a:ea typeface="Arial Unicode MS" pitchFamily="34" charset="-128"/>
                <a:cs typeface="Times New Roman" panose="02020603050405020304" pitchFamily="18" charset="0"/>
              </a:rPr>
              <a:t> child care program or a </a:t>
            </a:r>
            <a:r>
              <a:rPr lang="en-US" altLang="en-US" sz="2800" b="1" u="sng" dirty="0">
                <a:latin typeface="Times New Roman" panose="02020603050405020304" pitchFamily="18" charset="0"/>
                <a:ea typeface="Arial Unicode MS" pitchFamily="34" charset="-128"/>
                <a:cs typeface="Times New Roman" panose="02020603050405020304" pitchFamily="18" charset="0"/>
              </a:rPr>
              <a:t>new</a:t>
            </a:r>
            <a:r>
              <a:rPr lang="en-US" altLang="en-US" sz="2800" b="1" dirty="0">
                <a:latin typeface="Times New Roman" panose="02020603050405020304" pitchFamily="18" charset="0"/>
                <a:ea typeface="Arial Unicode MS" pitchFamily="34" charset="-128"/>
                <a:cs typeface="Times New Roman" panose="02020603050405020304" pitchFamily="18" charset="0"/>
              </a:rPr>
              <a:t> child care program.  </a:t>
            </a:r>
          </a:p>
        </p:txBody>
      </p:sp>
    </p:spTree>
    <p:extLst>
      <p:ext uri="{BB962C8B-B14F-4D97-AF65-F5344CB8AC3E}">
        <p14:creationId xmlns:p14="http://schemas.microsoft.com/office/powerpoint/2010/main" val="2337955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4F88C9-A59D-493A-A2A1-B5968505E527}"/>
              </a:ext>
            </a:extLst>
          </p:cNvPr>
          <p:cNvSpPr txBox="1">
            <a:spLocks noGrp="1"/>
          </p:cNvSpPr>
          <p:nvPr>
            <p:ph type="title" idx="4294967295"/>
          </p:nvPr>
        </p:nvSpPr>
        <p:spPr>
          <a:xfrm>
            <a:off x="1445342" y="560127"/>
            <a:ext cx="8672052"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marR="0" lvl="1"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Quality of Project Design continued</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3D84F3DB-CF84-480C-BA6C-715F4D2B301F}"/>
              </a:ext>
            </a:extLst>
          </p:cNvPr>
          <p:cNvSpPr txBox="1"/>
          <p:nvPr/>
        </p:nvSpPr>
        <p:spPr>
          <a:xfrm>
            <a:off x="3046771" y="1734912"/>
            <a:ext cx="6098458" cy="3970318"/>
          </a:xfrm>
          <a:prstGeom prst="rect">
            <a:avLst/>
          </a:prstGeom>
          <a:noFill/>
        </p:spPr>
        <p:txBody>
          <a:bodyPr wrap="square">
            <a:spAutoFit/>
          </a:bodyPr>
          <a:lstStyle/>
          <a:p>
            <a:pPr eaLnBrk="1" hangingPunct="1">
              <a:spcBef>
                <a:spcPct val="0"/>
              </a:spcBef>
              <a:buClrTx/>
              <a:buSzTx/>
              <a:buFontTx/>
              <a:buNone/>
            </a:pPr>
            <a:r>
              <a:rPr lang="en-US" altLang="en-US" sz="2800" b="1" u="sng" dirty="0">
                <a:latin typeface="Times New Roman" panose="02020603050405020304" pitchFamily="18" charset="0"/>
                <a:ea typeface="Arial Unicode MS" pitchFamily="34" charset="-128"/>
                <a:cs typeface="Times New Roman" panose="02020603050405020304" pitchFamily="18" charset="0"/>
              </a:rPr>
              <a:t>Existing</a:t>
            </a:r>
            <a:r>
              <a:rPr lang="en-US" altLang="en-US" sz="2800" dirty="0">
                <a:latin typeface="Times New Roman" panose="02020603050405020304" pitchFamily="18" charset="0"/>
                <a:ea typeface="Arial Unicode MS" pitchFamily="34" charset="-128"/>
                <a:cs typeface="Times New Roman" panose="02020603050405020304" pitchFamily="18" charset="0"/>
              </a:rPr>
              <a:t>: </a:t>
            </a:r>
            <a:r>
              <a:rPr lang="en-US" altLang="en-US" sz="2800" dirty="0">
                <a:latin typeface="Times New Roman" panose="02020603050405020304" pitchFamily="18" charset="0"/>
                <a:ea typeface="Calibri" panose="020F0502020204030204" pitchFamily="34" charset="0"/>
                <a:cs typeface="Times New Roman" panose="02020603050405020304" pitchFamily="18" charset="0"/>
              </a:rPr>
              <a:t>You currently have a child care center that provides child care services for the student-parents that attend your institution.</a:t>
            </a:r>
          </a:p>
          <a:p>
            <a:pPr eaLnBrk="1" hangingPunct="1">
              <a:spcBef>
                <a:spcPct val="0"/>
              </a:spcBef>
              <a:buClrTx/>
              <a:buSzTx/>
              <a:buFontTx/>
              <a:buNone/>
            </a:pPr>
            <a:endParaRPr lang="en-US" altLang="en-US" sz="2800" dirty="0">
              <a:latin typeface="Times New Roman" panose="02020603050405020304" pitchFamily="18" charset="0"/>
              <a:ea typeface="Arial Unicode MS" pitchFamily="34" charset="-128"/>
              <a:cs typeface="Times New Roman" panose="02020603050405020304" pitchFamily="18" charset="0"/>
            </a:endParaRPr>
          </a:p>
          <a:p>
            <a:pPr eaLnBrk="1" hangingPunct="1">
              <a:spcBef>
                <a:spcPct val="0"/>
              </a:spcBef>
              <a:buClrTx/>
              <a:buSzTx/>
              <a:buFontTx/>
              <a:buNone/>
            </a:pPr>
            <a:r>
              <a:rPr lang="en-US" altLang="en-US" sz="2800" b="1" u="sng" dirty="0">
                <a:latin typeface="Times New Roman" panose="02020603050405020304" pitchFamily="18" charset="0"/>
                <a:ea typeface="Arial Unicode MS" pitchFamily="34" charset="-128"/>
                <a:cs typeface="Times New Roman" panose="02020603050405020304" pitchFamily="18" charset="0"/>
              </a:rPr>
              <a:t>New</a:t>
            </a:r>
            <a:r>
              <a:rPr lang="en-US" altLang="en-US" sz="2800" dirty="0">
                <a:latin typeface="Times New Roman" panose="02020603050405020304" pitchFamily="18" charset="0"/>
                <a:ea typeface="Arial Unicode MS" pitchFamily="34" charset="-128"/>
                <a:cs typeface="Times New Roman" panose="02020603050405020304" pitchFamily="18" charset="0"/>
              </a:rPr>
              <a:t>: You do not have a child care center that provides child care services for the student-parents that attend your institution. </a:t>
            </a:r>
            <a:endParaRPr lang="en-US" altLang="en-US" sz="2800" b="1" u="sng" dirty="0">
              <a:latin typeface="Times New Roman" panose="02020603050405020304" pitchFamily="18" charset="0"/>
              <a:ea typeface="Arial Unicode MS" pitchFamily="34" charset="-128"/>
              <a:cs typeface="Times New Roman" panose="02020603050405020304" pitchFamily="18" charset="0"/>
            </a:endParaRPr>
          </a:p>
        </p:txBody>
      </p:sp>
    </p:spTree>
    <p:extLst>
      <p:ext uri="{BB962C8B-B14F-4D97-AF65-F5344CB8AC3E}">
        <p14:creationId xmlns:p14="http://schemas.microsoft.com/office/powerpoint/2010/main" val="1101100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CCDB64-2DC9-4F5A-904C-99AFE43BA955}"/>
              </a:ext>
            </a:extLst>
          </p:cNvPr>
          <p:cNvSpPr txBox="1">
            <a:spLocks noGrp="1"/>
          </p:cNvSpPr>
          <p:nvPr>
            <p:ph type="title" idx="4294967295"/>
          </p:nvPr>
        </p:nvSpPr>
        <p:spPr>
          <a:xfrm>
            <a:off x="1873044" y="427392"/>
            <a:ext cx="8421329"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marR="0" lvl="1"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Quality of Project Design slide</a:t>
            </a:r>
            <a:r>
              <a:rPr kumimoji="0" lang="en-US" altLang="en-US" sz="4000" b="1" i="0" u="none" strike="noStrike" kern="1200" cap="none" spc="0" normalizeH="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3</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B0FD952-3FCE-4BF9-92F8-40E134161F42}"/>
              </a:ext>
            </a:extLst>
          </p:cNvPr>
          <p:cNvSpPr txBox="1"/>
          <p:nvPr/>
        </p:nvSpPr>
        <p:spPr>
          <a:xfrm>
            <a:off x="2091813" y="1135278"/>
            <a:ext cx="8008373" cy="5153719"/>
          </a:xfrm>
          <a:prstGeom prst="rect">
            <a:avLst/>
          </a:prstGeom>
          <a:noFill/>
        </p:spPr>
        <p:txBody>
          <a:bodyPr wrap="square">
            <a:spAutoFit/>
          </a:bodyPr>
          <a:lstStyle/>
          <a:p>
            <a:pPr marL="365760" indent="-256032" algn="ctr" eaLnBrk="1" fontAlgn="auto" hangingPunct="1">
              <a:lnSpc>
                <a:spcPct val="90000"/>
              </a:lnSpc>
              <a:spcAft>
                <a:spcPts val="0"/>
              </a:spcAft>
              <a:buFont typeface="Wingdings" pitchFamily="2" charset="2"/>
              <a:buNone/>
              <a:defRPr/>
            </a:pPr>
            <a:endParaRPr lang="en-US" altLang="en-US" sz="2400" b="1" u="sng" dirty="0">
              <a:latin typeface="Times New Roman" panose="02020603050405020304" pitchFamily="18" charset="0"/>
              <a:ea typeface="Arial Unicode MS" pitchFamily="34" charset="-128"/>
              <a:cs typeface="Times New Roman" panose="02020603050405020304" pitchFamily="18" charset="0"/>
            </a:endParaRPr>
          </a:p>
          <a:p>
            <a:pPr marL="365760" indent="-256032" algn="ctr" eaLnBrk="1" fontAlgn="auto" hangingPunct="1">
              <a:lnSpc>
                <a:spcPct val="90000"/>
              </a:lnSpc>
              <a:spcAft>
                <a:spcPts val="0"/>
              </a:spcAft>
              <a:buFont typeface="Wingdings" pitchFamily="2" charset="2"/>
              <a:buNone/>
              <a:defRPr/>
            </a:pPr>
            <a:r>
              <a:rPr lang="en-US" altLang="en-US" sz="2400" b="1" u="sng" dirty="0">
                <a:latin typeface="Times New Roman" panose="02020603050405020304" pitchFamily="18" charset="0"/>
                <a:ea typeface="Arial Unicode MS" pitchFamily="34" charset="-128"/>
                <a:cs typeface="Times New Roman" panose="02020603050405020304" pitchFamily="18" charset="0"/>
              </a:rPr>
              <a:t>All applicants</a:t>
            </a:r>
            <a:r>
              <a:rPr lang="en-US" altLang="en-US" sz="2400" b="1" dirty="0">
                <a:latin typeface="Times New Roman" panose="02020603050405020304" pitchFamily="18" charset="0"/>
                <a:ea typeface="Arial Unicode MS" pitchFamily="34" charset="-128"/>
                <a:cs typeface="Times New Roman" panose="02020603050405020304" pitchFamily="18" charset="0"/>
              </a:rPr>
              <a:t> must address the following:</a:t>
            </a:r>
            <a:r>
              <a:rPr lang="en-US" altLang="en-US" sz="2400" dirty="0">
                <a:latin typeface="Times New Roman" panose="02020603050405020304" pitchFamily="18" charset="0"/>
                <a:ea typeface="Arial Unicode MS" pitchFamily="34" charset="-128"/>
                <a:cs typeface="Times New Roman" panose="02020603050405020304" pitchFamily="18" charset="0"/>
              </a:rPr>
              <a:t> </a:t>
            </a:r>
          </a:p>
          <a:p>
            <a:pPr marL="365760" indent="-256032" algn="ctr" eaLnBrk="1" fontAlgn="auto" hangingPunct="1">
              <a:lnSpc>
                <a:spcPct val="90000"/>
              </a:lnSpc>
              <a:spcAft>
                <a:spcPts val="0"/>
              </a:spcAft>
              <a:buFont typeface="Wingdings" pitchFamily="2" charset="2"/>
              <a:buNone/>
              <a:defRPr/>
            </a:pPr>
            <a:endParaRPr lang="en-US" altLang="en-US" sz="2400" dirty="0">
              <a:latin typeface="Times New Roman" panose="02020603050405020304" pitchFamily="18" charset="0"/>
              <a:ea typeface="Arial Unicode MS" pitchFamily="34" charset="-128"/>
              <a:cs typeface="Times New Roman" panose="02020603050405020304" pitchFamily="18" charset="0"/>
            </a:endParaRP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The extent to which the applicant describes in its application the activities to be assisted and whether the grant funds will support an existing child care program or a new child care program.  </a:t>
            </a: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The extent to which the services to be provided by the proposed project are focused on those with the greatest needs.  </a:t>
            </a:r>
            <a:endParaRPr lang="en-US" altLang="en-US" sz="2400" dirty="0">
              <a:latin typeface="Times New Roman" panose="02020603050405020304" pitchFamily="18" charset="0"/>
              <a:ea typeface="Arial Unicode MS" pitchFamily="34" charset="-128"/>
              <a:cs typeface="Times New Roman" panose="02020603050405020304" pitchFamily="18" charset="0"/>
            </a:endParaRP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The likely impact of the services to be provided by the proposed project on the intended recipients of those services.  </a:t>
            </a:r>
            <a:endParaRPr lang="en-US" altLang="en-US" sz="2400" dirty="0">
              <a:latin typeface="Times New Roman" panose="02020603050405020304" pitchFamily="18" charset="0"/>
              <a:ea typeface="Arial Unicode MS" pitchFamily="34" charset="-128"/>
              <a:cs typeface="Times New Roman" panose="02020603050405020304" pitchFamily="18" charset="0"/>
            </a:endParaRPr>
          </a:p>
          <a:p>
            <a:pPr marL="621792" lvl="1" eaLnBrk="1" fontAlgn="auto" hangingPunct="1">
              <a:lnSpc>
                <a:spcPct val="90000"/>
              </a:lnSpc>
              <a:spcBef>
                <a:spcPts val="324"/>
              </a:spcBef>
              <a:spcAft>
                <a:spcPts val="0"/>
              </a:spcAft>
              <a:buFont typeface="Wingdings" pitchFamily="2" charset="2"/>
              <a:buNone/>
              <a:defRPr/>
            </a:pPr>
            <a:r>
              <a:rPr lang="en-US" altLang="en-US" sz="2400" dirty="0">
                <a:latin typeface="Times New Roman" panose="02020603050405020304" pitchFamily="18" charset="0"/>
                <a:ea typeface="Arial Unicode MS" pitchFamily="34" charset="-128"/>
                <a:cs typeface="Times New Roman" panose="02020603050405020304" pitchFamily="18" charset="0"/>
              </a:rPr>
              <a:t> </a:t>
            </a:r>
          </a:p>
        </p:txBody>
      </p:sp>
    </p:spTree>
    <p:extLst>
      <p:ext uri="{BB962C8B-B14F-4D97-AF65-F5344CB8AC3E}">
        <p14:creationId xmlns:p14="http://schemas.microsoft.com/office/powerpoint/2010/main" val="415430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ECC594-A9F2-45DA-8EF4-6922BFBF4789}"/>
              </a:ext>
            </a:extLst>
          </p:cNvPr>
          <p:cNvSpPr txBox="1">
            <a:spLocks noGrp="1"/>
          </p:cNvSpPr>
          <p:nvPr>
            <p:ph type="title" idx="4294967295"/>
          </p:nvPr>
        </p:nvSpPr>
        <p:spPr>
          <a:xfrm>
            <a:off x="1563329" y="471637"/>
            <a:ext cx="8509819"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marR="0" lvl="1"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Quality of Project Design slide</a:t>
            </a:r>
            <a:r>
              <a:rPr kumimoji="0" lang="en-US" altLang="en-US" sz="4000" b="1" i="0" u="none" strike="noStrike" kern="1200" cap="none" spc="0" normalizeH="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4</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0FD5BC00-6E1A-48AC-A29E-EAFEDB627A99}"/>
              </a:ext>
            </a:extLst>
          </p:cNvPr>
          <p:cNvSpPr txBox="1"/>
          <p:nvPr/>
        </p:nvSpPr>
        <p:spPr>
          <a:xfrm>
            <a:off x="3046771" y="1700328"/>
            <a:ext cx="6098458" cy="4401205"/>
          </a:xfrm>
          <a:prstGeom prst="rect">
            <a:avLst/>
          </a:prstGeom>
          <a:noFill/>
        </p:spPr>
        <p:txBody>
          <a:bodyPr wrap="square">
            <a:spAutoFit/>
          </a:bodyPr>
          <a:lstStyle/>
          <a:p>
            <a:pPr marL="342900" indent="-342900" eaLnBrk="1" hangingPunct="1">
              <a:buFont typeface="Wingdings" panose="05000000000000000000" pitchFamily="2" charset="2"/>
              <a:buChar char="Ø"/>
            </a:pPr>
            <a:r>
              <a:rPr lang="en-US" altLang="en-US" sz="2000" dirty="0">
                <a:latin typeface="Times New Roman" panose="02020603050405020304" pitchFamily="18" charset="0"/>
                <a:cs typeface="Times New Roman" panose="02020603050405020304" pitchFamily="18" charset="0"/>
              </a:rPr>
              <a:t>The extent to which the application includes an assurance that the institution will meet the child care needs of low-income students through the provision of services, or through a contract for the provision of services. </a:t>
            </a:r>
          </a:p>
          <a:p>
            <a:pPr marL="342900" indent="-342900" eaLnBrk="1" hangingPunct="1">
              <a:buFont typeface="Wingdings" panose="05000000000000000000" pitchFamily="2" charset="2"/>
              <a:buChar char="Ø"/>
            </a:pPr>
            <a:r>
              <a:rPr lang="en-US" altLang="en-US" sz="2000" dirty="0">
                <a:latin typeface="Times New Roman" panose="02020603050405020304" pitchFamily="18" charset="0"/>
                <a:cs typeface="Times New Roman" panose="02020603050405020304" pitchFamily="18" charset="0"/>
              </a:rPr>
              <a:t>The extent to which the child care program will coordinate with the institution's early childhood education curriculum, to the extent the curriculum is available, to meet the needs of the students in the early childhood education program at the institution, and the needs of the parents and children participating in the child care program assisted under this section. </a:t>
            </a:r>
          </a:p>
          <a:p>
            <a:pPr marL="342900" indent="-342900" eaLnBrk="1" hangingPunct="1">
              <a:buFont typeface="Wingdings" panose="05000000000000000000" pitchFamily="2" charset="2"/>
              <a:buChar char="Ø"/>
            </a:pPr>
            <a:r>
              <a:rPr lang="en-US" altLang="en-US" sz="2000" dirty="0">
                <a:latin typeface="Times New Roman" panose="02020603050405020304" pitchFamily="18" charset="0"/>
                <a:cs typeface="Times New Roman" panose="02020603050405020304" pitchFamily="18" charset="0"/>
              </a:rPr>
              <a:t>The extent to which the proposed project encourages parental involvement.  </a:t>
            </a:r>
          </a:p>
        </p:txBody>
      </p:sp>
    </p:spTree>
    <p:extLst>
      <p:ext uri="{BB962C8B-B14F-4D97-AF65-F5344CB8AC3E}">
        <p14:creationId xmlns:p14="http://schemas.microsoft.com/office/powerpoint/2010/main" val="924526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EAB5C5-C0DB-44B6-A320-8FBEFBA0B587}"/>
              </a:ext>
            </a:extLst>
          </p:cNvPr>
          <p:cNvSpPr txBox="1">
            <a:spLocks noGrp="1"/>
          </p:cNvSpPr>
          <p:nvPr>
            <p:ph type="title" idx="4294967295"/>
          </p:nvPr>
        </p:nvSpPr>
        <p:spPr>
          <a:xfrm>
            <a:off x="1740310" y="265160"/>
            <a:ext cx="8711380"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marR="0" lvl="1"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Quality of Project Design slide</a:t>
            </a:r>
            <a:r>
              <a:rPr kumimoji="0" lang="en-US" altLang="en-US" sz="4000" b="1" i="0" u="none" strike="noStrike" kern="1200" cap="none" spc="0" normalizeH="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5</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95A09F60-7428-403E-A0FF-E766CD6AD6CA}"/>
              </a:ext>
            </a:extLst>
          </p:cNvPr>
          <p:cNvSpPr txBox="1"/>
          <p:nvPr/>
        </p:nvSpPr>
        <p:spPr>
          <a:xfrm>
            <a:off x="1740310" y="1225689"/>
            <a:ext cx="9040761" cy="5324535"/>
          </a:xfrm>
          <a:prstGeom prst="rect">
            <a:avLst/>
          </a:prstGeom>
          <a:noFill/>
        </p:spPr>
        <p:txBody>
          <a:bodyPr wrap="square">
            <a:spAutoFit/>
          </a:bodyPr>
          <a:lstStyle/>
          <a:p>
            <a:pPr marL="914400" lvl="3" eaLnBrk="1" fontAlgn="auto" hangingPunct="1">
              <a:spcAft>
                <a:spcPts val="0"/>
              </a:spcAft>
              <a:defRPr/>
            </a:pPr>
            <a:r>
              <a:rPr lang="en-US" sz="2000" b="1" u="sng" dirty="0">
                <a:latin typeface="Times New Roman" panose="02020603050405020304" pitchFamily="18" charset="0"/>
                <a:cs typeface="Times New Roman" panose="02020603050405020304" pitchFamily="18" charset="0"/>
              </a:rPr>
              <a:t>ONLY applicants requesting grant assistance for new child care programs must:</a:t>
            </a:r>
          </a:p>
          <a:p>
            <a:pPr marL="109728" indent="0" eaLnBrk="1" fontAlgn="auto" hangingPunct="1">
              <a:spcAft>
                <a:spcPts val="0"/>
              </a:spcAft>
              <a:buFont typeface="Wingdings 3"/>
              <a:buNone/>
              <a:defRPr/>
            </a:pPr>
            <a:r>
              <a:rPr lang="en-US" sz="2000" dirty="0">
                <a:latin typeface="Times New Roman" panose="02020603050405020304" pitchFamily="18" charset="0"/>
                <a:cs typeface="Times New Roman" panose="02020603050405020304" pitchFamily="18" charset="0"/>
              </a:rPr>
              <a:t>	      		(a)  The extent to which the applicant provides in its</a:t>
            </a:r>
          </a:p>
          <a:p>
            <a:pPr marL="109728" indent="0" eaLnBrk="1" fontAlgn="auto" hangingPunct="1">
              <a:spcAft>
                <a:spcPts val="0"/>
              </a:spcAft>
              <a:buFont typeface="Wingdings 3"/>
              <a:buNone/>
              <a:defRPr/>
            </a:pPr>
            <a:r>
              <a:rPr lang="en-US" sz="2000" dirty="0">
                <a:latin typeface="Times New Roman" panose="02020603050405020304" pitchFamily="18" charset="0"/>
                <a:cs typeface="Times New Roman" panose="02020603050405020304" pitchFamily="18" charset="0"/>
              </a:rPr>
              <a:t>                	 application a timeline, covering the period from </a:t>
            </a:r>
          </a:p>
          <a:p>
            <a:pPr marL="109728" indent="0" eaLnBrk="1" fontAlgn="auto" hangingPunct="1">
              <a:spcAft>
                <a:spcPts val="0"/>
              </a:spcAft>
              <a:buFont typeface="Wingdings 3"/>
              <a:buNone/>
              <a:defRPr/>
            </a:pPr>
            <a:r>
              <a:rPr lang="en-US" sz="2000" dirty="0">
                <a:latin typeface="Times New Roman" panose="02020603050405020304" pitchFamily="18" charset="0"/>
                <a:cs typeface="Times New Roman" panose="02020603050405020304" pitchFamily="18" charset="0"/>
              </a:rPr>
              <a:t>                	receipt of the grant through the provision of the child   	         </a:t>
            </a:r>
          </a:p>
          <a:p>
            <a:pPr marL="109728" indent="0" eaLnBrk="1" fontAlgn="auto" hangingPunct="1">
              <a:spcAft>
                <a:spcPts val="0"/>
              </a:spcAft>
              <a:buFont typeface="Wingdings 3"/>
              <a:buNone/>
              <a:defRPr/>
            </a:pPr>
            <a:r>
              <a:rPr lang="en-US" sz="2000" dirty="0">
                <a:latin typeface="Times New Roman" panose="02020603050405020304" pitchFamily="18" charset="0"/>
                <a:cs typeface="Times New Roman" panose="02020603050405020304" pitchFamily="18" charset="0"/>
              </a:rPr>
              <a:t>                 	care services, delineating the specific steps the</a:t>
            </a:r>
          </a:p>
          <a:p>
            <a:pPr marL="109728" indent="0" eaLnBrk="1" fontAlgn="auto" hangingPunct="1">
              <a:spcAft>
                <a:spcPts val="0"/>
              </a:spcAft>
              <a:buFont typeface="Wingdings 3"/>
              <a:buNone/>
              <a:defRPr/>
            </a:pPr>
            <a:r>
              <a:rPr lang="en-US" sz="2000" dirty="0">
                <a:latin typeface="Times New Roman" panose="02020603050405020304" pitchFamily="18" charset="0"/>
                <a:cs typeface="Times New Roman" panose="02020603050405020304" pitchFamily="18" charset="0"/>
              </a:rPr>
              <a:t>                 	institution will take to achieve the goal of providing </a:t>
            </a:r>
          </a:p>
          <a:p>
            <a:pPr marL="109728" indent="0" eaLnBrk="1" fontAlgn="auto" hangingPunct="1">
              <a:spcAft>
                <a:spcPts val="0"/>
              </a:spcAft>
              <a:buFont typeface="Wingdings 3"/>
              <a:buNone/>
              <a:defRPr/>
            </a:pPr>
            <a:r>
              <a:rPr lang="en-US" sz="2000" dirty="0">
                <a:latin typeface="Times New Roman" panose="02020603050405020304" pitchFamily="18" charset="0"/>
                <a:cs typeface="Times New Roman" panose="02020603050405020304" pitchFamily="18" charset="0"/>
              </a:rPr>
              <a:t>               		low-income students with child care services.   </a:t>
            </a:r>
          </a:p>
          <a:p>
            <a:pPr marL="1143000" lvl="4" indent="0" eaLnBrk="1" fontAlgn="auto" hangingPunct="1">
              <a:spcAft>
                <a:spcPts val="0"/>
              </a:spcAft>
              <a:buFont typeface="Wingdings 2"/>
              <a:buNone/>
              <a:defRPr/>
            </a:pPr>
            <a:r>
              <a:rPr lang="en-US" sz="2000" dirty="0">
                <a:latin typeface="Times New Roman" panose="02020603050405020304" pitchFamily="18" charset="0"/>
                <a:cs typeface="Times New Roman" panose="02020603050405020304" pitchFamily="18" charset="0"/>
              </a:rPr>
              <a:t>    (b)  The extent to which the applicant specifies in its</a:t>
            </a:r>
          </a:p>
          <a:p>
            <a:pPr marL="1143000" lvl="4" indent="0" eaLnBrk="1" fontAlgn="auto" hangingPunct="1">
              <a:spcAft>
                <a:spcPts val="0"/>
              </a:spcAft>
              <a:buFont typeface="Wingdings 2"/>
              <a:buNone/>
              <a:defRPr/>
            </a:pPr>
            <a:r>
              <a:rPr lang="en-US" sz="2000" dirty="0">
                <a:latin typeface="Times New Roman" panose="02020603050405020304" pitchFamily="18" charset="0"/>
                <a:cs typeface="Times New Roman" panose="02020603050405020304" pitchFamily="18" charset="0"/>
              </a:rPr>
              <a:t>    application the measures the institution will take to</a:t>
            </a:r>
          </a:p>
          <a:p>
            <a:pPr marL="1143000" lvl="4" indent="0" eaLnBrk="1" fontAlgn="auto" hangingPunct="1">
              <a:spcAft>
                <a:spcPts val="0"/>
              </a:spcAft>
              <a:buFont typeface="Wingdings 2"/>
              <a:buNone/>
              <a:defRPr/>
            </a:pPr>
            <a:r>
              <a:rPr lang="en-US" sz="2000" dirty="0">
                <a:latin typeface="Times New Roman" panose="02020603050405020304" pitchFamily="18" charset="0"/>
                <a:cs typeface="Times New Roman" panose="02020603050405020304" pitchFamily="18" charset="0"/>
              </a:rPr>
              <a:t>    assist low-income students with child care during the </a:t>
            </a:r>
          </a:p>
          <a:p>
            <a:pPr marL="1143000" lvl="4" indent="0" eaLnBrk="1" fontAlgn="auto" hangingPunct="1">
              <a:spcAft>
                <a:spcPts val="0"/>
              </a:spcAft>
              <a:buFont typeface="Wingdings 2"/>
              <a:buNone/>
              <a:defRPr/>
            </a:pPr>
            <a:r>
              <a:rPr lang="en-US" sz="2000" dirty="0">
                <a:latin typeface="Times New Roman" panose="02020603050405020304" pitchFamily="18" charset="0"/>
                <a:cs typeface="Times New Roman" panose="02020603050405020304" pitchFamily="18" charset="0"/>
              </a:rPr>
              <a:t>    period before the institution provides child care </a:t>
            </a:r>
          </a:p>
          <a:p>
            <a:pPr marL="1143000" lvl="4" indent="0" eaLnBrk="1" fontAlgn="auto" hangingPunct="1">
              <a:spcAft>
                <a:spcPts val="0"/>
              </a:spcAft>
              <a:buFont typeface="Wingdings 2"/>
              <a:buNone/>
              <a:defRPr/>
            </a:pPr>
            <a:r>
              <a:rPr lang="en-US" sz="2000" dirty="0">
                <a:latin typeface="Times New Roman" panose="02020603050405020304" pitchFamily="18" charset="0"/>
                <a:cs typeface="Times New Roman" panose="02020603050405020304" pitchFamily="18" charset="0"/>
              </a:rPr>
              <a:t>    services.   </a:t>
            </a:r>
          </a:p>
          <a:p>
            <a:pPr marL="1143000" lvl="4" indent="0" eaLnBrk="1" fontAlgn="auto" hangingPunct="1">
              <a:spcAft>
                <a:spcPts val="0"/>
              </a:spcAft>
              <a:buFont typeface="Wingdings 2"/>
              <a:buNone/>
              <a:defRPr/>
            </a:pPr>
            <a:r>
              <a:rPr lang="en-US" sz="2000" dirty="0">
                <a:latin typeface="Times New Roman" panose="02020603050405020304" pitchFamily="18" charset="0"/>
                <a:cs typeface="Times New Roman" panose="02020603050405020304" pitchFamily="18" charset="0"/>
              </a:rPr>
              <a:t>    (c)  The extent to which the application includes a plan</a:t>
            </a:r>
          </a:p>
          <a:p>
            <a:pPr marL="1143000" lvl="4" indent="0" eaLnBrk="1" fontAlgn="auto" hangingPunct="1">
              <a:spcAft>
                <a:spcPts val="0"/>
              </a:spcAft>
              <a:buFont typeface="Wingdings 2"/>
              <a:buNone/>
              <a:defRPr/>
            </a:pPr>
            <a:r>
              <a:rPr lang="en-US" sz="2000" dirty="0">
                <a:latin typeface="Times New Roman" panose="02020603050405020304" pitchFamily="18" charset="0"/>
                <a:cs typeface="Times New Roman" panose="02020603050405020304" pitchFamily="18" charset="0"/>
              </a:rPr>
              <a:t>    for identifying resources needed for the child care </a:t>
            </a:r>
          </a:p>
          <a:p>
            <a:pPr marL="1143000" lvl="4" indent="0" eaLnBrk="1" fontAlgn="auto" hangingPunct="1">
              <a:spcAft>
                <a:spcPts val="0"/>
              </a:spcAft>
              <a:buFont typeface="Wingdings 2"/>
              <a:buNone/>
              <a:defRPr/>
            </a:pPr>
            <a:r>
              <a:rPr lang="en-US" sz="2000" dirty="0">
                <a:latin typeface="Times New Roman" panose="02020603050405020304" pitchFamily="18" charset="0"/>
                <a:cs typeface="Times New Roman" panose="02020603050405020304" pitchFamily="18" charset="0"/>
              </a:rPr>
              <a:t>    services, including space in which to provide child care</a:t>
            </a:r>
          </a:p>
          <a:p>
            <a:pPr marL="1143000" lvl="4" indent="0" eaLnBrk="1" fontAlgn="auto" hangingPunct="1">
              <a:spcAft>
                <a:spcPts val="0"/>
              </a:spcAft>
              <a:buFont typeface="Wingdings 2"/>
              <a:buNone/>
              <a:defRPr/>
            </a:pPr>
            <a:r>
              <a:rPr lang="en-US" sz="2000" dirty="0">
                <a:latin typeface="Times New Roman" panose="02020603050405020304" pitchFamily="18" charset="0"/>
                <a:cs typeface="Times New Roman" panose="02020603050405020304" pitchFamily="18" charset="0"/>
              </a:rPr>
              <a:t>    services and technical assistance if necessary.   </a:t>
            </a:r>
            <a:endParaRPr lang="en-US"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417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D248D-5FDA-46E8-BDAF-E03DF4AAA8FF}"/>
              </a:ext>
            </a:extLst>
          </p:cNvPr>
          <p:cNvSpPr>
            <a:spLocks noGrp="1"/>
          </p:cNvSpPr>
          <p:nvPr>
            <p:ph type="title"/>
          </p:nvPr>
        </p:nvSpPr>
        <p:spPr>
          <a:xfrm>
            <a:off x="1086644" y="0"/>
            <a:ext cx="10018713" cy="1752599"/>
          </a:xfrm>
        </p:spPr>
        <p:txBody>
          <a:bodyPr/>
          <a:lstStyle/>
          <a:p>
            <a:r>
              <a:rPr lang="en-US" altLang="en-US" b="1" dirty="0">
                <a:latin typeface="Times New Roman" panose="02020603050405020304" pitchFamily="18" charset="0"/>
                <a:cs typeface="Times New Roman" panose="02020603050405020304" pitchFamily="18" charset="0"/>
              </a:rPr>
              <a:t>Welcome and Agenda</a:t>
            </a:r>
            <a:endParaRPr lang="en-US"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D9012DB-FE66-4C72-B543-E9490D86D038}"/>
              </a:ext>
            </a:extLst>
          </p:cNvPr>
          <p:cNvSpPr txBox="1"/>
          <p:nvPr/>
        </p:nvSpPr>
        <p:spPr>
          <a:xfrm>
            <a:off x="3046771" y="1752599"/>
            <a:ext cx="6098458" cy="2677656"/>
          </a:xfrm>
          <a:prstGeom prst="rect">
            <a:avLst/>
          </a:prstGeom>
          <a:noFill/>
        </p:spPr>
        <p:txBody>
          <a:bodyPr wrap="square">
            <a:spAutoFit/>
          </a:bodyPr>
          <a:lstStyle/>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Introductions </a:t>
            </a:r>
          </a:p>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FY 2023 – Competition Highlights </a:t>
            </a:r>
          </a:p>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Selection Criteria</a:t>
            </a:r>
          </a:p>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Application Formatting and Submission</a:t>
            </a:r>
          </a:p>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Questions and Answers </a:t>
            </a:r>
          </a:p>
        </p:txBody>
      </p:sp>
    </p:spTree>
    <p:extLst>
      <p:ext uri="{BB962C8B-B14F-4D97-AF65-F5344CB8AC3E}">
        <p14:creationId xmlns:p14="http://schemas.microsoft.com/office/powerpoint/2010/main" val="2859342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2E7BB7-E7D8-4793-B8C2-1DCF6CE91467}"/>
              </a:ext>
            </a:extLst>
          </p:cNvPr>
          <p:cNvSpPr txBox="1">
            <a:spLocks noGrp="1"/>
          </p:cNvSpPr>
          <p:nvPr>
            <p:ph type="title" idx="4294967295"/>
          </p:nvPr>
        </p:nvSpPr>
        <p:spPr>
          <a:xfrm>
            <a:off x="2403987" y="309405"/>
            <a:ext cx="6741242"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Quality of Management Plan  (Maximum 21 Points)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3670EA9-BB83-4FCE-BE8C-E581AE3D5BBD}"/>
              </a:ext>
            </a:extLst>
          </p:cNvPr>
          <p:cNvSpPr txBox="1"/>
          <p:nvPr/>
        </p:nvSpPr>
        <p:spPr>
          <a:xfrm>
            <a:off x="2005781" y="1750489"/>
            <a:ext cx="8642554" cy="4745915"/>
          </a:xfrm>
          <a:prstGeom prst="rect">
            <a:avLst/>
          </a:prstGeom>
          <a:noFill/>
        </p:spPr>
        <p:txBody>
          <a:bodyPr wrap="square">
            <a:spAutoFit/>
          </a:bodyPr>
          <a:lstStyle/>
          <a:p>
            <a:pPr marL="365760" indent="-256032" eaLnBrk="1" fontAlgn="auto" hangingPunct="1">
              <a:lnSpc>
                <a:spcPct val="90000"/>
              </a:lnSpc>
              <a:spcAft>
                <a:spcPts val="0"/>
              </a:spcAft>
              <a:buFont typeface="Wingdings" pitchFamily="2" charset="2"/>
              <a:buNone/>
              <a:defRPr/>
            </a:pPr>
            <a:r>
              <a:rPr lang="en-US" altLang="en-US" sz="2400" b="1" dirty="0">
                <a:latin typeface="Times New Roman" panose="02020603050405020304" pitchFamily="18" charset="0"/>
                <a:cs typeface="Times New Roman" panose="02020603050405020304" pitchFamily="18" charset="0"/>
              </a:rPr>
              <a:t>All applicants must address the following:</a:t>
            </a:r>
          </a:p>
          <a:p>
            <a:pPr marL="365760" indent="-256032" eaLnBrk="1" fontAlgn="auto" hangingPunct="1">
              <a:lnSpc>
                <a:spcPct val="90000"/>
              </a:lnSpc>
              <a:spcAft>
                <a:spcPts val="0"/>
              </a:spcAft>
              <a:buFont typeface="Wingdings" pitchFamily="2" charset="2"/>
              <a:buNone/>
              <a:defRPr/>
            </a:pPr>
            <a:r>
              <a:rPr lang="en-US" altLang="en-US" sz="2400" b="1" dirty="0">
                <a:latin typeface="Times New Roman" panose="02020603050405020304" pitchFamily="18" charset="0"/>
                <a:cs typeface="Times New Roman" panose="02020603050405020304" pitchFamily="18" charset="0"/>
              </a:rPr>
              <a:t> </a:t>
            </a:r>
          </a:p>
          <a:p>
            <a:pPr marL="452628" indent="-342900" eaLnBrk="1" fontAlgn="auto" hangingPunct="1">
              <a:lnSpc>
                <a:spcPct val="90000"/>
              </a:lnSpc>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The extent to which the application includes a management plan that describes the resources, including technical expertise and financial support, the institution will draw upon to support the child care program and the participation of low-income students in the program, such as accessing social services funding, using student activity fees to help pay the costs of child care, using resources obtained by meeting the needs of parents who are not low-income students, and accessing foundation, corporate or other institutional support, and demonstrates that the use of the resources will not result in increases in student tuition. </a:t>
            </a:r>
          </a:p>
          <a:p>
            <a:pPr marL="452628" indent="-342900" eaLnBrk="1" fontAlgn="auto" hangingPunct="1">
              <a:lnSpc>
                <a:spcPct val="90000"/>
              </a:lnSpc>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The qualifications, including relevant training and experience of key project personnel. </a:t>
            </a:r>
          </a:p>
        </p:txBody>
      </p:sp>
    </p:spTree>
    <p:extLst>
      <p:ext uri="{BB962C8B-B14F-4D97-AF65-F5344CB8AC3E}">
        <p14:creationId xmlns:p14="http://schemas.microsoft.com/office/powerpoint/2010/main" val="1149896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C5C9C2-67FA-4348-95BD-C540B6110416}"/>
              </a:ext>
            </a:extLst>
          </p:cNvPr>
          <p:cNvSpPr txBox="1">
            <a:spLocks noGrp="1"/>
          </p:cNvSpPr>
          <p:nvPr>
            <p:ph type="title" idx="4294967295"/>
          </p:nvPr>
        </p:nvSpPr>
        <p:spPr>
          <a:xfrm>
            <a:off x="1563329" y="781354"/>
            <a:ext cx="9158747"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Quality of Management Plan-continued</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3C037E6-EDAA-45D2-AE9D-E39DC4FB363F}"/>
              </a:ext>
            </a:extLst>
          </p:cNvPr>
          <p:cNvSpPr txBox="1"/>
          <p:nvPr/>
        </p:nvSpPr>
        <p:spPr>
          <a:xfrm>
            <a:off x="2438400" y="2135662"/>
            <a:ext cx="7315200" cy="2246769"/>
          </a:xfrm>
          <a:prstGeom prst="rect">
            <a:avLst/>
          </a:prstGeom>
          <a:noFill/>
        </p:spPr>
        <p:txBody>
          <a:bodyPr wrap="square">
            <a:spAutoFit/>
          </a:bodyPr>
          <a:lstStyle/>
          <a:p>
            <a:pPr eaLnBrk="1" hangingPunct="1"/>
            <a:r>
              <a:rPr lang="en-US" altLang="en-US" sz="2800" dirty="0">
                <a:latin typeface="Times New Roman" panose="02020603050405020304" pitchFamily="18" charset="0"/>
                <a:cs typeface="Times New Roman" panose="02020603050405020304" pitchFamily="18" charset="0"/>
              </a:rPr>
              <a:t>The adequacy of the management plan to achieve the objectives of the proposed project on time and within budget, including clearly defined responsibilities, timelines, and milestones for accomplishing project tasks.</a:t>
            </a:r>
            <a:r>
              <a:rPr lang="en-US" altLang="en-US" sz="2800" i="1" dirty="0">
                <a:latin typeface="Times New Roman" panose="02020603050405020304" pitchFamily="18" charset="0"/>
                <a:cs typeface="Times New Roman" panose="02020603050405020304" pitchFamily="18" charset="0"/>
              </a:rPr>
              <a:t> </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650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234A12-ED7D-46CC-9508-C1AB2F0B071B}"/>
              </a:ext>
            </a:extLst>
          </p:cNvPr>
          <p:cNvSpPr txBox="1">
            <a:spLocks noGrp="1"/>
          </p:cNvSpPr>
          <p:nvPr>
            <p:ph type="title" idx="4294967295"/>
          </p:nvPr>
        </p:nvSpPr>
        <p:spPr>
          <a:xfrm>
            <a:off x="2475271" y="333138"/>
            <a:ext cx="7241458"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Quality of Project Evaluation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(Maximum 12 Points)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099F955E-E0E2-4B73-BECA-48D387F7BE69}"/>
              </a:ext>
            </a:extLst>
          </p:cNvPr>
          <p:cNvSpPr txBox="1"/>
          <p:nvPr/>
        </p:nvSpPr>
        <p:spPr>
          <a:xfrm>
            <a:off x="2099186" y="1792039"/>
            <a:ext cx="8593393" cy="4893647"/>
          </a:xfrm>
          <a:prstGeom prst="rect">
            <a:avLst/>
          </a:prstGeom>
          <a:noFill/>
        </p:spPr>
        <p:txBody>
          <a:bodyPr wrap="square">
            <a:spAutoFit/>
          </a:bodyPr>
          <a:lstStyle/>
          <a:p>
            <a:pPr eaLnBrk="1" hangingPunct="1">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All applicants must address the following</a:t>
            </a:r>
            <a:r>
              <a:rPr lang="en-US" altLang="en-US" sz="2400" dirty="0">
                <a:latin typeface="Times New Roman" panose="02020603050405020304" pitchFamily="18" charset="0"/>
                <a:cs typeface="Times New Roman" panose="02020603050405020304" pitchFamily="18" charset="0"/>
              </a:rPr>
              <a:t>: </a:t>
            </a:r>
          </a:p>
          <a:p>
            <a:pPr eaLnBrk="1" hangingPunct="1"/>
            <a:r>
              <a:rPr lang="en-US" altLang="en-US" sz="2400" dirty="0">
                <a:latin typeface="Times New Roman" panose="02020603050405020304" pitchFamily="18" charset="0"/>
                <a:cs typeface="Times New Roman" panose="02020603050405020304" pitchFamily="18" charset="0"/>
              </a:rPr>
              <a:t> In determining the quality of the project evaluation, the Secretary considers the following:</a:t>
            </a:r>
          </a:p>
          <a:p>
            <a:pPr marL="342900" indent="-342900" eaLnBrk="1" hangingPunct="1">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	1.  The extent to which the methods of evaluation are thorough, 		feasible, and appropriate to the goals, objectives, and 				outcomes of the proposed project.</a:t>
            </a:r>
            <a:r>
              <a:rPr lang="en-US" altLang="en-US" sz="2400" i="1" dirty="0">
                <a:latin typeface="Times New Roman" panose="02020603050405020304" pitchFamily="18" charset="0"/>
                <a:cs typeface="Times New Roman" panose="02020603050405020304" pitchFamily="18" charset="0"/>
              </a:rPr>
              <a:t>  </a:t>
            </a:r>
          </a:p>
          <a:p>
            <a:pPr marL="342900" indent="-342900" eaLnBrk="1" hangingPunct="1">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	2.  The extent to which the methods of evaluation include the use 		of objective performance measures that are clearly related to 		the intended outcomes of the project and will produce 				quantitative and qualitative data to the extent possible. </a:t>
            </a:r>
          </a:p>
          <a:p>
            <a:pPr marL="342900" indent="-342900" eaLnBrk="1" hangingPunct="1">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	3. 	The extent to which the methods of evaluation will provide 			performance feedback and permit periodic assessment of 			progress toward achieving intended outcomes.</a:t>
            </a:r>
            <a:r>
              <a:rPr lang="en-US" altLang="en-US" sz="2400" i="1" dirty="0">
                <a:latin typeface="Times New Roman" panose="02020603050405020304" pitchFamily="18" charset="0"/>
                <a:cs typeface="Times New Roman" panose="02020603050405020304" pitchFamily="18" charset="0"/>
              </a:rPr>
              <a:t> </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258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11CBAAB-C3FB-467F-A746-AD4839682D8E}"/>
              </a:ext>
            </a:extLst>
          </p:cNvPr>
          <p:cNvSpPr txBox="1">
            <a:spLocks noGrp="1"/>
          </p:cNvSpPr>
          <p:nvPr>
            <p:ph type="title" idx="4294967295"/>
          </p:nvPr>
        </p:nvSpPr>
        <p:spPr>
          <a:xfrm>
            <a:off x="2644878" y="318390"/>
            <a:ext cx="6902245"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Adequacy of Resources</a:t>
            </a:r>
            <a:b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(Maximum 7 points)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13875FF6-CE61-4BC9-9C48-97F9B22AE407}"/>
              </a:ext>
            </a:extLst>
          </p:cNvPr>
          <p:cNvSpPr txBox="1"/>
          <p:nvPr/>
        </p:nvSpPr>
        <p:spPr>
          <a:xfrm>
            <a:off x="3046770" y="1845854"/>
            <a:ext cx="7247603" cy="3785652"/>
          </a:xfrm>
          <a:prstGeom prst="rect">
            <a:avLst/>
          </a:prstGeom>
          <a:noFill/>
        </p:spPr>
        <p:txBody>
          <a:bodyPr wrap="square">
            <a:spAutoFit/>
          </a:bodyPr>
          <a:lstStyle/>
          <a:p>
            <a:pPr eaLnBrk="1" hangingPunct="1">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All applicants must address the following</a:t>
            </a:r>
            <a:r>
              <a:rPr lang="en-US" altLang="en-US" sz="2400" dirty="0">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endParaRPr lang="en-US" altLang="en-US" sz="24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In determining the adequacy of resources for the proposed project, the Secretary considers the following:</a:t>
            </a:r>
          </a:p>
          <a:p>
            <a:pPr eaLnBrk="1" hangingPunct="1"/>
            <a:endParaRPr lang="en-US" altLang="en-US" sz="2400" dirty="0">
              <a:latin typeface="Times New Roman" panose="02020603050405020304" pitchFamily="18" charset="0"/>
              <a:cs typeface="Times New Roman" panose="02020603050405020304" pitchFamily="18" charset="0"/>
            </a:endParaRPr>
          </a:p>
          <a:p>
            <a:pPr marL="342900" indent="-342900" eaLnBrk="1" hangingPunct="1">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	1.  The extent to which the budget is 						adequate to support the proposed project. </a:t>
            </a:r>
          </a:p>
          <a:p>
            <a:pPr marL="342900" indent="-342900" eaLnBrk="1" hangingPunct="1">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	2.  The extent to which the costs are reasonable in 		relation to the number of persons to be served 		and to the anticipated results and benefits. </a:t>
            </a:r>
          </a:p>
        </p:txBody>
      </p:sp>
    </p:spTree>
    <p:extLst>
      <p:ext uri="{BB962C8B-B14F-4D97-AF65-F5344CB8AC3E}">
        <p14:creationId xmlns:p14="http://schemas.microsoft.com/office/powerpoint/2010/main" val="1014602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E4BD3F-07D4-4F21-AF63-2B20BE359EB4}"/>
              </a:ext>
            </a:extLst>
          </p:cNvPr>
          <p:cNvSpPr txBox="1">
            <a:spLocks noGrp="1"/>
          </p:cNvSpPr>
          <p:nvPr>
            <p:ph type="title" idx="4294967295"/>
          </p:nvPr>
        </p:nvSpPr>
        <p:spPr>
          <a:xfrm>
            <a:off x="3046771" y="545379"/>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Submission Highlights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F768611D-3279-4437-A1AA-BDFAB16DF818}"/>
              </a:ext>
            </a:extLst>
          </p:cNvPr>
          <p:cNvSpPr txBox="1"/>
          <p:nvPr/>
        </p:nvSpPr>
        <p:spPr>
          <a:xfrm>
            <a:off x="3046771" y="1583018"/>
            <a:ext cx="7498326" cy="4413516"/>
          </a:xfrm>
          <a:prstGeom prst="rect">
            <a:avLst/>
          </a:prstGeom>
          <a:noFill/>
        </p:spPr>
        <p:txBody>
          <a:bodyPr wrap="square">
            <a:spAutoFit/>
          </a:bodyPr>
          <a:lstStyle/>
          <a:p>
            <a:pPr eaLnBrk="1" hangingPunct="1">
              <a:lnSpc>
                <a:spcPct val="90000"/>
              </a:lnSpc>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 FY 2023 CCAMPIS applications must be submitted electronically using Grants.gov. </a:t>
            </a:r>
          </a:p>
          <a:p>
            <a:pPr marL="342900" indent="-342900" eaLnBrk="1" hangingPunct="1">
              <a:lnSpc>
                <a:spcPct val="90000"/>
              </a:lnSpc>
              <a:buFont typeface="Wingdings" panose="05000000000000000000" pitchFamily="2" charset="2"/>
              <a:buChar char="Ø"/>
            </a:pPr>
            <a:endParaRPr lang="en-US" altLang="en-US" sz="2400" dirty="0">
              <a:latin typeface="Times New Roman" panose="02020603050405020304" pitchFamily="18" charset="0"/>
              <a:cs typeface="Times New Roman" panose="02020603050405020304" pitchFamily="18" charset="0"/>
            </a:endParaRPr>
          </a:p>
          <a:p>
            <a:pPr marL="800100" lvl="1" indent="-342900" eaLnBrk="1" hangingPunct="1">
              <a:lnSpc>
                <a:spcPct val="90000"/>
              </a:lnSpc>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Acquaint yourself with the requirements of Grants.gov early as the </a:t>
            </a:r>
            <a:r>
              <a:rPr lang="en-US" altLang="en-US" sz="2400" u="sng" dirty="0">
                <a:latin typeface="Times New Roman" panose="02020603050405020304" pitchFamily="18" charset="0"/>
                <a:cs typeface="Times New Roman" panose="02020603050405020304" pitchFamily="18" charset="0"/>
              </a:rPr>
              <a:t>registration procedures may require five (5) or more days to complete</a:t>
            </a:r>
            <a:r>
              <a:rPr lang="en-US" altLang="en-US" sz="2400" dirty="0">
                <a:latin typeface="Times New Roman" panose="02020603050405020304" pitchFamily="18" charset="0"/>
                <a:cs typeface="Times New Roman" panose="02020603050405020304" pitchFamily="18" charset="0"/>
              </a:rPr>
              <a:t>.  Grants.gov is accessible through its portal page at: http:// </a:t>
            </a:r>
            <a:r>
              <a:rPr lang="en-US" altLang="en-US" sz="2400" dirty="0">
                <a:latin typeface="Times New Roman" panose="02020603050405020304" pitchFamily="18" charset="0"/>
                <a:cs typeface="Times New Roman" panose="02020603050405020304" pitchFamily="18" charset="0"/>
                <a:hlinkClick r:id="rId2"/>
              </a:rPr>
              <a:t>www.grants.gov</a:t>
            </a:r>
            <a:r>
              <a:rPr lang="en-US" altLang="en-US" sz="2400" dirty="0">
                <a:latin typeface="Times New Roman" panose="02020603050405020304" pitchFamily="18" charset="0"/>
                <a:cs typeface="Times New Roman" panose="02020603050405020304" pitchFamily="18" charset="0"/>
              </a:rPr>
              <a:t>.</a:t>
            </a:r>
          </a:p>
          <a:p>
            <a:pPr marL="800100" lvl="1" indent="-342900" eaLnBrk="1" hangingPunct="1">
              <a:lnSpc>
                <a:spcPct val="90000"/>
              </a:lnSpc>
              <a:buFont typeface="Wingdings" panose="05000000000000000000" pitchFamily="2" charset="2"/>
              <a:buChar char="Ø"/>
            </a:pPr>
            <a:endParaRPr lang="en-US" altLang="en-US" sz="2400" dirty="0">
              <a:latin typeface="Times New Roman" panose="02020603050405020304" pitchFamily="18" charset="0"/>
              <a:cs typeface="Times New Roman" panose="02020603050405020304" pitchFamily="18" charset="0"/>
            </a:endParaRPr>
          </a:p>
          <a:p>
            <a:pPr marL="800100" lvl="1" indent="-342900" eaLnBrk="1" hangingPunct="1">
              <a:lnSpc>
                <a:spcPct val="90000"/>
              </a:lnSpc>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SAM Update</a:t>
            </a:r>
          </a:p>
          <a:p>
            <a:pPr lvl="1" eaLnBrk="1" hangingPunct="1">
              <a:lnSpc>
                <a:spcPct val="90000"/>
              </a:lnSpc>
            </a:pPr>
            <a:endParaRPr lang="en-US" altLang="en-US" sz="2400" dirty="0">
              <a:latin typeface="Times New Roman" panose="02020603050405020304" pitchFamily="18" charset="0"/>
              <a:cs typeface="Times New Roman" panose="02020603050405020304" pitchFamily="18" charset="0"/>
            </a:endParaRPr>
          </a:p>
          <a:p>
            <a:pPr marL="800100" lvl="1" indent="-342900" eaLnBrk="1" hangingPunct="1">
              <a:lnSpc>
                <a:spcPct val="90000"/>
              </a:lnSpc>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The recommended page limit for Part III, Application Narrative of the application is 50 pages.  </a:t>
            </a:r>
          </a:p>
        </p:txBody>
      </p:sp>
    </p:spTree>
    <p:extLst>
      <p:ext uri="{BB962C8B-B14F-4D97-AF65-F5344CB8AC3E}">
        <p14:creationId xmlns:p14="http://schemas.microsoft.com/office/powerpoint/2010/main" val="61556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B4E5C8-2028-4776-8F56-8940FF817167}"/>
              </a:ext>
            </a:extLst>
          </p:cNvPr>
          <p:cNvSpPr txBox="1">
            <a:spLocks noGrp="1"/>
          </p:cNvSpPr>
          <p:nvPr>
            <p:ph type="title" idx="4294967295"/>
          </p:nvPr>
        </p:nvSpPr>
        <p:spPr>
          <a:xfrm>
            <a:off x="3046771" y="383147"/>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Grants.gov </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6BFBC8D7-679A-4AAC-AACA-D5C05AB4D8B2}"/>
              </a:ext>
            </a:extLst>
          </p:cNvPr>
          <p:cNvSpPr txBox="1"/>
          <p:nvPr/>
        </p:nvSpPr>
        <p:spPr>
          <a:xfrm>
            <a:off x="1568245" y="1257921"/>
            <a:ext cx="9055510" cy="5339923"/>
          </a:xfrm>
          <a:prstGeom prst="rect">
            <a:avLst/>
          </a:prstGeom>
          <a:noFill/>
        </p:spPr>
        <p:txBody>
          <a:bodyPr wrap="square">
            <a:spAutoFit/>
          </a:bodyPr>
          <a:lstStyle/>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Applicants must submit using Grants.gov</a:t>
            </a:r>
          </a:p>
          <a:p>
            <a:pPr marL="621792" lvl="1" eaLnBrk="1" fontAlgn="auto" hangingPunct="1">
              <a:spcBef>
                <a:spcPts val="324"/>
              </a:spcBef>
              <a:spcAft>
                <a:spcPts val="0"/>
              </a:spcAft>
              <a:defRPr/>
            </a:pPr>
            <a:r>
              <a:rPr lang="en-US" altLang="en-US" sz="2400" dirty="0">
                <a:latin typeface="Times New Roman" panose="02020603050405020304" pitchFamily="18" charset="0"/>
                <a:cs typeface="Times New Roman" panose="02020603050405020304" pitchFamily="18" charset="0"/>
              </a:rPr>
              <a:t>Grants.gov registration involves many steps including registration on SAM (www.sam.gov) which may take approximately one week to complete, but could take upwards of several weeks  to complete, depending upon the completeness and accuracy of the data entered into the SAM database by an applicant. REGISTER EARLY</a:t>
            </a: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Applicants may begin working on application while completing registration. </a:t>
            </a:r>
            <a:r>
              <a:rPr lang="en-US" altLang="en-US" sz="2400" b="1" dirty="0">
                <a:latin typeface="Times New Roman" panose="02020603050405020304" pitchFamily="18" charset="0"/>
                <a:cs typeface="Times New Roman" panose="02020603050405020304" pitchFamily="18" charset="0"/>
              </a:rPr>
              <a:t>BUT,</a:t>
            </a:r>
            <a:r>
              <a:rPr lang="en-US" altLang="en-US" sz="2400" dirty="0">
                <a:latin typeface="Times New Roman" panose="02020603050405020304" pitchFamily="18" charset="0"/>
                <a:cs typeface="Times New Roman" panose="02020603050405020304" pitchFamily="18" charset="0"/>
              </a:rPr>
              <a:t> applicants can not submit until all registration steps are complete.</a:t>
            </a:r>
          </a:p>
          <a:p>
            <a:pPr marL="621792" lvl="1" eaLnBrk="1" fontAlgn="auto" hangingPunct="1">
              <a:spcBef>
                <a:spcPts val="324"/>
              </a:spcBef>
              <a:spcAft>
                <a:spcPts val="0"/>
              </a:spcAft>
              <a:defRPr/>
            </a:pPr>
            <a:r>
              <a:rPr lang="en-US" altLang="en-US" sz="2400" dirty="0">
                <a:latin typeface="Times New Roman" panose="02020603050405020304" pitchFamily="18" charset="0"/>
                <a:cs typeface="Times New Roman" panose="02020603050405020304" pitchFamily="18" charset="0"/>
              </a:rPr>
              <a:t>Save (on your computer) often while working on your application.</a:t>
            </a: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Grants.gov details are available at:</a:t>
            </a:r>
          </a:p>
          <a:p>
            <a:pPr marL="109728" algn="ctr" eaLnBrk="1" fontAlgn="auto" hangingPunct="1">
              <a:spcAft>
                <a:spcPts val="0"/>
              </a:spcAft>
              <a:defRPr/>
            </a:pPr>
            <a:r>
              <a:rPr lang="en-US" altLang="en-US" sz="2400" dirty="0">
                <a:latin typeface="Times New Roman" panose="02020603050405020304" pitchFamily="18" charset="0"/>
                <a:cs typeface="Times New Roman" panose="02020603050405020304" pitchFamily="18" charset="0"/>
              </a:rPr>
              <a:t>http://www.grants.gov/GetStarted</a:t>
            </a:r>
            <a:r>
              <a:rPr lang="en-US" altLang="en-US" sz="2400" b="1" dirty="0">
                <a:latin typeface="Times New Roman" panose="02020603050405020304" pitchFamily="18" charset="0"/>
                <a:cs typeface="Times New Roman" panose="02020603050405020304" pitchFamily="18" charset="0"/>
              </a:rPr>
              <a:t> </a:t>
            </a:r>
          </a:p>
          <a:p>
            <a:pPr marL="109728" algn="ctr" eaLnBrk="1" fontAlgn="auto" hangingPunct="1">
              <a:spcAft>
                <a:spcPts val="0"/>
              </a:spcAft>
              <a:defRPr/>
            </a:pPr>
            <a:r>
              <a:rPr lang="en-US" altLang="en-US" sz="2400" b="1" dirty="0">
                <a:latin typeface="Times New Roman" panose="02020603050405020304" pitchFamily="18" charset="0"/>
                <a:cs typeface="Times New Roman" panose="02020603050405020304" pitchFamily="18" charset="0"/>
              </a:rPr>
              <a:t>Grants.gov Customer service:</a:t>
            </a:r>
          </a:p>
          <a:p>
            <a:pPr marL="109728" algn="ctr" eaLnBrk="1" fontAlgn="auto" hangingPunct="1">
              <a:spcAft>
                <a:spcPts val="0"/>
              </a:spcAft>
              <a:defRPr/>
            </a:pPr>
            <a:r>
              <a:rPr lang="en-US" sz="2400" dirty="0">
                <a:latin typeface="Times New Roman" panose="02020603050405020304" pitchFamily="18" charset="0"/>
                <a:cs typeface="Times New Roman" panose="02020603050405020304" pitchFamily="18" charset="0"/>
              </a:rPr>
              <a:t>1-800-518-4726</a:t>
            </a:r>
            <a:endParaRPr lang="en-US" alt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904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8847ED-7C61-442A-808A-4426AEA2F780}"/>
              </a:ext>
            </a:extLst>
          </p:cNvPr>
          <p:cNvSpPr txBox="1">
            <a:spLocks noGrp="1"/>
          </p:cNvSpPr>
          <p:nvPr>
            <p:ph type="title" idx="4294967295"/>
          </p:nvPr>
        </p:nvSpPr>
        <p:spPr>
          <a:xfrm>
            <a:off x="2005780" y="692863"/>
            <a:ext cx="7978877"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Exception to Electronic Submission</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8C3E6BF2-BAF6-44FC-93DF-D0FAFDA4A7B6}"/>
              </a:ext>
            </a:extLst>
          </p:cNvPr>
          <p:cNvSpPr txBox="1"/>
          <p:nvPr/>
        </p:nvSpPr>
        <p:spPr>
          <a:xfrm>
            <a:off x="3046771" y="2090172"/>
            <a:ext cx="6098458" cy="2677656"/>
          </a:xfrm>
          <a:prstGeom prst="rect">
            <a:avLst/>
          </a:prstGeom>
          <a:noFill/>
        </p:spPr>
        <p:txBody>
          <a:bodyPr wrap="square">
            <a:spAutoFit/>
          </a:bodyPr>
          <a:lstStyle/>
          <a:p>
            <a:pPr marL="0" indent="0" eaLnBrk="1" hangingPunct="1">
              <a:buFont typeface="Wingdings" pitchFamily="2" charset="2"/>
              <a:buNone/>
            </a:pPr>
            <a:r>
              <a:rPr lang="en-US" altLang="en-US" sz="2400" dirty="0">
                <a:latin typeface="Times New Roman" panose="02020603050405020304" pitchFamily="18" charset="0"/>
                <a:cs typeface="Times New Roman" panose="02020603050405020304" pitchFamily="18" charset="0"/>
              </a:rPr>
              <a:t>You may qualify for an electronic submission waiver if:</a:t>
            </a:r>
          </a:p>
          <a:p>
            <a:pPr marL="0" indent="0" eaLnBrk="1" hangingPunct="1">
              <a:buFont typeface="Wingdings" pitchFamily="2" charset="2"/>
              <a:buNone/>
            </a:pPr>
            <a:endParaRPr lang="en-US" altLang="en-US" sz="2400" dirty="0">
              <a:latin typeface="Times New Roman" panose="02020603050405020304" pitchFamily="18" charset="0"/>
              <a:cs typeface="Times New Roman" panose="02020603050405020304" pitchFamily="18" charset="0"/>
            </a:endParaRPr>
          </a:p>
          <a:p>
            <a:pPr marL="800100" lvl="1" indent="-342900" eaLnBrk="1" hangingPunct="1">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You do not have Internet access</a:t>
            </a:r>
          </a:p>
          <a:p>
            <a:pPr lvl="1" eaLnBrk="1" hangingPunct="1"/>
            <a:endParaRPr lang="en-US" altLang="en-US" sz="2400" dirty="0">
              <a:latin typeface="Times New Roman" panose="02020603050405020304" pitchFamily="18" charset="0"/>
              <a:cs typeface="Times New Roman" panose="02020603050405020304" pitchFamily="18" charset="0"/>
            </a:endParaRPr>
          </a:p>
          <a:p>
            <a:pPr marL="800100" lvl="1" indent="-342900" eaLnBrk="1" hangingPunct="1">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You do not have the capacity to upload large documents to the Grants.gov system</a:t>
            </a:r>
          </a:p>
        </p:txBody>
      </p:sp>
    </p:spTree>
    <p:extLst>
      <p:ext uri="{BB962C8B-B14F-4D97-AF65-F5344CB8AC3E}">
        <p14:creationId xmlns:p14="http://schemas.microsoft.com/office/powerpoint/2010/main" val="2532789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1D40CB-719D-4268-B0EC-334E4F376F0E}"/>
              </a:ext>
            </a:extLst>
          </p:cNvPr>
          <p:cNvSpPr txBox="1">
            <a:spLocks noGrp="1"/>
          </p:cNvSpPr>
          <p:nvPr>
            <p:ph type="title" idx="4294967295"/>
          </p:nvPr>
        </p:nvSpPr>
        <p:spPr>
          <a:xfrm>
            <a:off x="1870587" y="353650"/>
            <a:ext cx="8450826"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Exception to Electronic Submission slide 2</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B7B5DF24-6410-4B08-98F5-094825903924}"/>
              </a:ext>
            </a:extLst>
          </p:cNvPr>
          <p:cNvSpPr txBox="1"/>
          <p:nvPr/>
        </p:nvSpPr>
        <p:spPr>
          <a:xfrm>
            <a:off x="2290916" y="1961142"/>
            <a:ext cx="7610168" cy="4745915"/>
          </a:xfrm>
          <a:prstGeom prst="rect">
            <a:avLst/>
          </a:prstGeom>
          <a:noFill/>
        </p:spPr>
        <p:txBody>
          <a:bodyPr wrap="square">
            <a:spAutoFit/>
          </a:bodyPr>
          <a:lstStyle/>
          <a:p>
            <a:pPr marL="0" indent="0" eaLnBrk="1" hangingPunct="1">
              <a:lnSpc>
                <a:spcPct val="90000"/>
              </a:lnSpc>
              <a:buFont typeface="Wingdings" pitchFamily="2" charset="2"/>
              <a:buNone/>
              <a:defRPr/>
            </a:pPr>
            <a:r>
              <a:rPr lang="en-US" altLang="en-US" sz="2400" dirty="0">
                <a:latin typeface="Times New Roman" panose="02020603050405020304" pitchFamily="18" charset="0"/>
                <a:cs typeface="Times New Roman" panose="02020603050405020304" pitchFamily="18" charset="0"/>
              </a:rPr>
              <a:t>If you are submitting an exception request, you must:</a:t>
            </a:r>
          </a:p>
          <a:p>
            <a:pPr marL="0" indent="0" eaLnBrk="1" hangingPunct="1">
              <a:lnSpc>
                <a:spcPct val="90000"/>
              </a:lnSpc>
              <a:buFont typeface="Wingdings" pitchFamily="2" charset="2"/>
              <a:buNone/>
              <a:defRPr/>
            </a:pPr>
            <a:endParaRPr lang="en-US" altLang="en-US" sz="2400" dirty="0">
              <a:latin typeface="Times New Roman" panose="02020603050405020304" pitchFamily="18" charset="0"/>
              <a:cs typeface="Times New Roman" panose="02020603050405020304" pitchFamily="18" charset="0"/>
            </a:endParaRPr>
          </a:p>
          <a:p>
            <a:pPr lvl="1" eaLnBrk="1" hangingPunct="1">
              <a:lnSpc>
                <a:spcPct val="90000"/>
              </a:lnSpc>
              <a:defRPr/>
            </a:pPr>
            <a:r>
              <a:rPr lang="en-US" altLang="en-US" sz="2400" dirty="0">
                <a:latin typeface="Times New Roman" panose="02020603050405020304" pitchFamily="18" charset="0"/>
                <a:cs typeface="Times New Roman" panose="02020603050405020304" pitchFamily="18" charset="0"/>
              </a:rPr>
              <a:t>Mail or fax a written statement to the Department explaining your need to submit a paper application based on the two grounds for an exception.</a:t>
            </a:r>
          </a:p>
          <a:p>
            <a:pPr lvl="1" eaLnBrk="1" hangingPunct="1">
              <a:lnSpc>
                <a:spcPct val="90000"/>
              </a:lnSpc>
              <a:defRPr/>
            </a:pPr>
            <a:endParaRPr lang="en-US" altLang="en-US" sz="2400" dirty="0">
              <a:latin typeface="Times New Roman" panose="02020603050405020304" pitchFamily="18" charset="0"/>
              <a:cs typeface="Times New Roman" panose="02020603050405020304" pitchFamily="18" charset="0"/>
            </a:endParaRPr>
          </a:p>
          <a:p>
            <a:pPr marL="1257300" lvl="2" indent="-342900" eaLnBrk="1" hangingPunct="1">
              <a:lnSpc>
                <a:spcPct val="90000"/>
              </a:lnSpc>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If mailing, your written statement must be POSTMARKED no later than two weeks (14 calendar days) before the application deadline date.</a:t>
            </a:r>
          </a:p>
          <a:p>
            <a:pPr marL="1257300" lvl="2" indent="-342900" eaLnBrk="1" hangingPunct="1">
              <a:lnSpc>
                <a:spcPct val="90000"/>
              </a:lnSpc>
              <a:buFont typeface="Wingdings" panose="05000000000000000000" pitchFamily="2" charset="2"/>
              <a:buChar char="Ø"/>
              <a:defRPr/>
            </a:pPr>
            <a:endParaRPr lang="en-US" altLang="en-US" sz="2400" dirty="0">
              <a:latin typeface="Times New Roman" panose="02020603050405020304" pitchFamily="18" charset="0"/>
              <a:cs typeface="Times New Roman" panose="02020603050405020304" pitchFamily="18" charset="0"/>
            </a:endParaRPr>
          </a:p>
          <a:p>
            <a:pPr marL="1257300" lvl="2" indent="-342900" eaLnBrk="1" hangingPunct="1">
              <a:lnSpc>
                <a:spcPct val="90000"/>
              </a:lnSpc>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If faxing, your written statement must be RECEIVED no later than two weeks (14 calendar days) before the application deadline date.</a:t>
            </a:r>
          </a:p>
        </p:txBody>
      </p:sp>
    </p:spTree>
    <p:extLst>
      <p:ext uri="{BB962C8B-B14F-4D97-AF65-F5344CB8AC3E}">
        <p14:creationId xmlns:p14="http://schemas.microsoft.com/office/powerpoint/2010/main" val="1470767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EE7CC1-918C-47AA-BBBF-9ED5206F7B72}"/>
              </a:ext>
            </a:extLst>
          </p:cNvPr>
          <p:cNvSpPr txBox="1">
            <a:spLocks noGrp="1"/>
          </p:cNvSpPr>
          <p:nvPr>
            <p:ph type="title" idx="4294967295"/>
          </p:nvPr>
        </p:nvSpPr>
        <p:spPr>
          <a:xfrm>
            <a:off x="1814052" y="265160"/>
            <a:ext cx="8421329"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Exception to Electronic Submission </a:t>
            </a:r>
            <a:r>
              <a:rPr kumimoji="0" lang="en-US" altLang="en-US" sz="40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slide</a:t>
            </a:r>
            <a:r>
              <a:rPr kumimoji="0" lang="en-US" altLang="en-US" sz="4000" b="1" i="0" u="none" strike="noStrike" kern="1200" cap="none" spc="0" normalizeH="0" noProof="0">
                <a:ln>
                  <a:noFill/>
                </a:ln>
                <a:solidFill>
                  <a:schemeClr val="tx1"/>
                </a:solidFill>
                <a:effectLst/>
                <a:uLnTx/>
                <a:uFillTx/>
                <a:latin typeface="Times New Roman" panose="02020603050405020304" pitchFamily="18" charset="0"/>
                <a:ea typeface="+mn-ea"/>
                <a:cs typeface="Times New Roman" panose="02020603050405020304" pitchFamily="18" charset="0"/>
              </a:rPr>
              <a:t> 3</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B470BB31-6391-436C-B470-E79388661A90}"/>
              </a:ext>
            </a:extLst>
          </p:cNvPr>
          <p:cNvSpPr txBox="1"/>
          <p:nvPr/>
        </p:nvSpPr>
        <p:spPr>
          <a:xfrm>
            <a:off x="3038168" y="2145774"/>
            <a:ext cx="7197213" cy="4154984"/>
          </a:xfrm>
          <a:prstGeom prst="rect">
            <a:avLst/>
          </a:prstGeom>
          <a:noFill/>
        </p:spPr>
        <p:txBody>
          <a:bodyPr wrap="square">
            <a:spAutoFit/>
          </a:bodyPr>
          <a:lstStyle/>
          <a:p>
            <a:pPr eaLnBrk="1" hangingPunct="1">
              <a:buFont typeface="Wingdings" pitchFamily="2" charset="2"/>
              <a:buNone/>
            </a:pPr>
            <a:r>
              <a:rPr lang="en-US" altLang="en-US" sz="2400" dirty="0">
                <a:latin typeface="Times New Roman" panose="02020603050405020304" pitchFamily="18" charset="0"/>
                <a:cs typeface="Times New Roman" panose="02020603050405020304" pitchFamily="18" charset="0"/>
              </a:rPr>
              <a:t>Submit all Electronic Submission Waivers to:</a:t>
            </a:r>
          </a:p>
          <a:p>
            <a:pPr eaLnBrk="1" hangingPunct="1">
              <a:buFont typeface="Wingdings" pitchFamily="2" charset="2"/>
              <a:buNone/>
            </a:pPr>
            <a:endParaRPr lang="en-US" altLang="en-US" sz="2400" dirty="0">
              <a:latin typeface="Times New Roman" panose="02020603050405020304" pitchFamily="18" charset="0"/>
              <a:cs typeface="Times New Roman" panose="02020603050405020304" pitchFamily="18" charset="0"/>
            </a:endParaRPr>
          </a:p>
          <a:p>
            <a:pPr eaLnBrk="1" hangingPunct="1">
              <a:buFont typeface="Wingdings" pitchFamily="2" charset="2"/>
              <a:buNone/>
            </a:pPr>
            <a:r>
              <a:rPr lang="en-US" altLang="en-US" sz="2400" dirty="0">
                <a:latin typeface="Times New Roman" panose="02020603050405020304" pitchFamily="18" charset="0"/>
                <a:cs typeface="Times New Roman" panose="02020603050405020304" pitchFamily="18" charset="0"/>
              </a:rPr>
              <a:t>		James Davis</a:t>
            </a:r>
          </a:p>
          <a:p>
            <a:pPr eaLnBrk="1" hangingPunct="1">
              <a:buFont typeface="Wingdings" pitchFamily="2" charset="2"/>
              <a:buNone/>
            </a:pPr>
            <a:r>
              <a:rPr lang="en-US" altLang="en-US" sz="2400" dirty="0">
                <a:latin typeface="Times New Roman" panose="02020603050405020304" pitchFamily="18" charset="0"/>
                <a:cs typeface="Times New Roman" panose="02020603050405020304" pitchFamily="18" charset="0"/>
              </a:rPr>
              <a:t>		U.S. Department of Education</a:t>
            </a:r>
          </a:p>
          <a:p>
            <a:pPr eaLnBrk="1" hangingPunct="1">
              <a:buFont typeface="Wingdings" pitchFamily="2" charset="2"/>
              <a:buNone/>
            </a:pPr>
            <a:r>
              <a:rPr lang="en-US" altLang="en-US" sz="2400" dirty="0">
                <a:latin typeface="Times New Roman" panose="02020603050405020304" pitchFamily="18" charset="0"/>
                <a:cs typeface="Times New Roman" panose="02020603050405020304" pitchFamily="18" charset="0"/>
              </a:rPr>
              <a:t>		400 Maryland Avenue, SW</a:t>
            </a:r>
          </a:p>
          <a:p>
            <a:pPr eaLnBrk="1" hangingPunct="1">
              <a:buFont typeface="Wingdings" pitchFamily="2" charset="2"/>
              <a:buNone/>
            </a:pPr>
            <a:r>
              <a:rPr lang="en-US" altLang="en-US" sz="2400" dirty="0">
                <a:latin typeface="Times New Roman" panose="02020603050405020304" pitchFamily="18" charset="0"/>
                <a:cs typeface="Times New Roman" panose="02020603050405020304" pitchFamily="18" charset="0"/>
              </a:rPr>
              <a:t>		Room 268-02</a:t>
            </a:r>
          </a:p>
          <a:p>
            <a:pPr eaLnBrk="1" hangingPunct="1">
              <a:buFont typeface="Wingdings" pitchFamily="2" charset="2"/>
              <a:buNone/>
            </a:pPr>
            <a:r>
              <a:rPr lang="en-US" altLang="en-US" sz="2400" dirty="0">
                <a:latin typeface="Times New Roman" panose="02020603050405020304" pitchFamily="18" charset="0"/>
                <a:cs typeface="Times New Roman" panose="02020603050405020304" pitchFamily="18" charset="0"/>
              </a:rPr>
              <a:t>		Washington, DC 20202-4260</a:t>
            </a:r>
          </a:p>
          <a:p>
            <a:pPr eaLnBrk="1" hangingPunct="1">
              <a:buFont typeface="Wingdings" pitchFamily="2" charset="2"/>
              <a:buNone/>
            </a:pPr>
            <a:r>
              <a:rPr lang="en-US" altLang="en-US" sz="2400" dirty="0">
                <a:latin typeface="Times New Roman" panose="02020603050405020304" pitchFamily="18" charset="0"/>
                <a:cs typeface="Times New Roman" panose="02020603050405020304" pitchFamily="18" charset="0"/>
              </a:rPr>
              <a:t>		Fax Number: 202-453-5780</a:t>
            </a:r>
          </a:p>
          <a:p>
            <a:pPr eaLnBrk="1" hangingPunct="1">
              <a:buFont typeface="Wingdings" pitchFamily="2" charset="2"/>
              <a:buNone/>
            </a:pPr>
            <a:endParaRPr lang="en-US" altLang="en-US" sz="2400" dirty="0">
              <a:latin typeface="Times New Roman" panose="02020603050405020304" pitchFamily="18" charset="0"/>
              <a:cs typeface="Times New Roman" panose="02020603050405020304" pitchFamily="18" charset="0"/>
            </a:endParaRPr>
          </a:p>
          <a:p>
            <a:pPr eaLnBrk="1" hangingPunct="1">
              <a:buNone/>
            </a:pPr>
            <a:r>
              <a:rPr lang="en-US" altLang="en-US" sz="2400" dirty="0">
                <a:solidFill>
                  <a:srgbClr val="FF0000"/>
                </a:solidFill>
                <a:latin typeface="Times New Roman" panose="02020603050405020304" pitchFamily="18" charset="0"/>
                <a:cs typeface="Times New Roman" panose="02020603050405020304" pitchFamily="18" charset="0"/>
              </a:rPr>
              <a:t>Note: Paper applications submitted without an approved waiver will not be considered.</a:t>
            </a:r>
          </a:p>
        </p:txBody>
      </p:sp>
    </p:spTree>
    <p:extLst>
      <p:ext uri="{BB962C8B-B14F-4D97-AF65-F5344CB8AC3E}">
        <p14:creationId xmlns:p14="http://schemas.microsoft.com/office/powerpoint/2010/main" val="2060680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288314-F792-463C-80E4-622BF6147114}"/>
              </a:ext>
            </a:extLst>
          </p:cNvPr>
          <p:cNvSpPr txBox="1">
            <a:spLocks noGrp="1"/>
          </p:cNvSpPr>
          <p:nvPr>
            <p:ph type="title" idx="4294967295"/>
          </p:nvPr>
        </p:nvSpPr>
        <p:spPr>
          <a:xfrm>
            <a:off x="2018071" y="545379"/>
            <a:ext cx="81558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Reasons For Application Rejection</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DFA4B0BF-F54E-4E4C-871A-08965E62E582}"/>
              </a:ext>
            </a:extLst>
          </p:cNvPr>
          <p:cNvSpPr txBox="1"/>
          <p:nvPr/>
        </p:nvSpPr>
        <p:spPr>
          <a:xfrm>
            <a:off x="2268793" y="2041407"/>
            <a:ext cx="7654413" cy="2246769"/>
          </a:xfrm>
          <a:prstGeom prst="rect">
            <a:avLst/>
          </a:prstGeom>
          <a:noFill/>
        </p:spPr>
        <p:txBody>
          <a:bodyPr wrap="square">
            <a:spAutoFit/>
          </a:bodyPr>
          <a:lstStyle/>
          <a:p>
            <a:pPr marL="457200" indent="-457200">
              <a:buFont typeface="Wingdings" panose="05000000000000000000" pitchFamily="2" charset="2"/>
              <a:buChar char="Ø"/>
              <a:defRPr/>
            </a:pPr>
            <a:r>
              <a:rPr lang="en-US" sz="2800" dirty="0">
                <a:latin typeface="Times New Roman" panose="02020603050405020304" pitchFamily="18" charset="0"/>
                <a:cs typeface="Times New Roman" panose="02020603050405020304" pitchFamily="18" charset="0"/>
              </a:rPr>
              <a:t>We do not consider an application that does not comply with the deadline requirements.</a:t>
            </a:r>
          </a:p>
          <a:p>
            <a:pPr marL="566928" indent="-457200" eaLnBrk="1" fontAlgn="auto" hangingPunct="1">
              <a:spcAft>
                <a:spcPts val="0"/>
              </a:spcAft>
              <a:buFont typeface="Wingdings" panose="05000000000000000000" pitchFamily="2" charset="2"/>
              <a:buChar char="Ø"/>
              <a:defRPr/>
            </a:pPr>
            <a:endParaRPr lang="en-US" altLang="en-US" sz="2800" dirty="0">
              <a:latin typeface="Times New Roman" panose="02020603050405020304" pitchFamily="18" charset="0"/>
              <a:cs typeface="Times New Roman" panose="02020603050405020304" pitchFamily="18" charset="0"/>
            </a:endParaRPr>
          </a:p>
          <a:p>
            <a:pPr marL="566928" indent="-457200" eaLnBrk="1" fontAlgn="auto" hangingPunct="1">
              <a:spcAft>
                <a:spcPts val="0"/>
              </a:spcAft>
              <a:buFont typeface="Wingdings" panose="05000000000000000000" pitchFamily="2" charset="2"/>
              <a:buChar char="Ø"/>
              <a:defRPr/>
            </a:pPr>
            <a:r>
              <a:rPr lang="en-US" altLang="en-US" sz="2800" dirty="0">
                <a:latin typeface="Times New Roman" panose="02020603050405020304" pitchFamily="18" charset="0"/>
                <a:cs typeface="Times New Roman" panose="02020603050405020304" pitchFamily="18" charset="0"/>
              </a:rPr>
              <a:t>Hard copy application submitted without an approved waiver.</a:t>
            </a:r>
          </a:p>
        </p:txBody>
      </p:sp>
    </p:spTree>
    <p:extLst>
      <p:ext uri="{BB962C8B-B14F-4D97-AF65-F5344CB8AC3E}">
        <p14:creationId xmlns:p14="http://schemas.microsoft.com/office/powerpoint/2010/main" val="330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3944A-6FC0-D218-0BD7-1D728701B082}"/>
              </a:ext>
              <a:ext uri="{C183D7F6-B498-43B3-948B-1728B52AA6E4}">
                <adec:decorative xmlns:adec="http://schemas.microsoft.com/office/drawing/2017/decorative" val="0"/>
              </a:ext>
            </a:extLst>
          </p:cNvPr>
          <p:cNvSpPr>
            <a:spLocks noGrp="1"/>
          </p:cNvSpPr>
          <p:nvPr>
            <p:ph type="title" idx="4294967295"/>
          </p:nvPr>
        </p:nvSpPr>
        <p:spPr>
          <a:xfrm>
            <a:off x="912811" y="668040"/>
            <a:ext cx="10018713" cy="707885"/>
          </a:xfrm>
        </p:spPr>
        <p:txBody>
          <a:bodyPr>
            <a:normAutofit/>
          </a:bodyPr>
          <a:lstStyle/>
          <a:p>
            <a:r>
              <a:rPr lang="en-US" b="1" dirty="0">
                <a:latin typeface="Times New Roman" panose="02020603050405020304" pitchFamily="18" charset="0"/>
                <a:cs typeface="Times New Roman" panose="02020603050405020304" pitchFamily="18" charset="0"/>
              </a:rPr>
              <a:t>Disclaimer</a:t>
            </a:r>
          </a:p>
        </p:txBody>
      </p:sp>
      <p:sp>
        <p:nvSpPr>
          <p:cNvPr id="5" name="TextBox 4">
            <a:extLst>
              <a:ext uri="{FF2B5EF4-FFF2-40B4-BE49-F238E27FC236}">
                <a16:creationId xmlns:a16="http://schemas.microsoft.com/office/drawing/2014/main" id="{75172297-56CA-48E6-A001-B3391498C1C5}"/>
              </a:ext>
            </a:extLst>
          </p:cNvPr>
          <p:cNvSpPr txBox="1"/>
          <p:nvPr/>
        </p:nvSpPr>
        <p:spPr>
          <a:xfrm>
            <a:off x="3046770" y="1696431"/>
            <a:ext cx="6937887" cy="3539430"/>
          </a:xfrm>
          <a:prstGeom prst="rect">
            <a:avLst/>
          </a:prstGeom>
          <a:noFill/>
        </p:spPr>
        <p:txBody>
          <a:bodyPr wrap="square">
            <a:spAutoFit/>
          </a:bodyPr>
          <a:lstStyle/>
          <a:p>
            <a:pPr eaLnBrk="1" hangingPunct="1"/>
            <a:r>
              <a:rPr lang="en-US" altLang="en-US" sz="2800" dirty="0">
                <a:latin typeface="Times New Roman" panose="02020603050405020304" pitchFamily="18" charset="0"/>
                <a:cs typeface="Times New Roman" panose="02020603050405020304" pitchFamily="18" charset="0"/>
              </a:rPr>
              <a:t>This document is a brief summary of the program statute and application requirements.  Do not rely solely on the information in this document.  Please refer to the Notice Inviting Applications published in the </a:t>
            </a:r>
            <a:r>
              <a:rPr lang="en-US" altLang="en-US" sz="2800" b="1" u="sng" dirty="0">
                <a:latin typeface="Times New Roman" panose="02020603050405020304" pitchFamily="18" charset="0"/>
                <a:cs typeface="Times New Roman" panose="02020603050405020304" pitchFamily="18" charset="0"/>
              </a:rPr>
              <a:t>Federal Register</a:t>
            </a:r>
            <a:r>
              <a:rPr lang="en-US" altLang="en-US" sz="2800" dirty="0">
                <a:latin typeface="Times New Roman" panose="02020603050405020304" pitchFamily="18" charset="0"/>
                <a:cs typeface="Times New Roman" panose="02020603050405020304" pitchFamily="18" charset="0"/>
              </a:rPr>
              <a:t> for additional information, as that is the official document governing the competition.</a:t>
            </a:r>
          </a:p>
        </p:txBody>
      </p:sp>
    </p:spTree>
    <p:extLst>
      <p:ext uri="{BB962C8B-B14F-4D97-AF65-F5344CB8AC3E}">
        <p14:creationId xmlns:p14="http://schemas.microsoft.com/office/powerpoint/2010/main" val="2859199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75B074-7284-4F77-BCAC-8ECF73499DE3}"/>
              </a:ext>
            </a:extLst>
          </p:cNvPr>
          <p:cNvSpPr txBox="1">
            <a:spLocks noGrp="1"/>
          </p:cNvSpPr>
          <p:nvPr>
            <p:ph type="title" idx="4294967295"/>
          </p:nvPr>
        </p:nvSpPr>
        <p:spPr>
          <a:xfrm>
            <a:off x="2629515" y="515883"/>
            <a:ext cx="6932971"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Tips to Submit Successfully</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F1DFFA9A-6F9B-4FCB-BA70-B988F5305F92}"/>
              </a:ext>
            </a:extLst>
          </p:cNvPr>
          <p:cNvSpPr txBox="1"/>
          <p:nvPr/>
        </p:nvSpPr>
        <p:spPr>
          <a:xfrm>
            <a:off x="1627239" y="1573356"/>
            <a:ext cx="8937522" cy="4524315"/>
          </a:xfrm>
          <a:prstGeom prst="rect">
            <a:avLst/>
          </a:prstGeom>
          <a:noFill/>
        </p:spPr>
        <p:txBody>
          <a:bodyPr wrap="square">
            <a:spAutoFit/>
          </a:bodyPr>
          <a:lstStyle/>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Review Application Notices &amp; instructions carefully</a:t>
            </a: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Register early</a:t>
            </a: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Submit early</a:t>
            </a:r>
          </a:p>
          <a:p>
            <a:pPr marL="452628" indent="-342900" eaLnBrk="1" fontAlgn="auto" hangingPunct="1">
              <a:spcAft>
                <a:spcPts val="0"/>
              </a:spcAft>
              <a:buFont typeface="Wingdings" panose="05000000000000000000" pitchFamily="2" charset="2"/>
              <a:buChar char="Ø"/>
              <a:defRPr/>
            </a:pPr>
            <a:r>
              <a:rPr lang="en-US" sz="2400" dirty="0">
                <a:latin typeface="Times New Roman" panose="02020603050405020304" pitchFamily="18" charset="0"/>
                <a:cs typeface="Times New Roman" panose="02020603050405020304" pitchFamily="18" charset="0"/>
              </a:rPr>
              <a:t>Applications received by </a:t>
            </a:r>
            <a:r>
              <a:rPr lang="en-US" sz="2400" i="1" dirty="0">
                <a:latin typeface="Times New Roman" panose="02020603050405020304" pitchFamily="18" charset="0"/>
                <a:cs typeface="Times New Roman" panose="02020603050405020304" pitchFamily="18" charset="0"/>
              </a:rPr>
              <a:t>Grants.gov  </a:t>
            </a:r>
            <a:r>
              <a:rPr lang="en-US" sz="2400" dirty="0">
                <a:latin typeface="Times New Roman" panose="02020603050405020304" pitchFamily="18" charset="0"/>
                <a:cs typeface="Times New Roman" panose="02020603050405020304" pitchFamily="18" charset="0"/>
              </a:rPr>
              <a:t>are date- and time-stamped upon submission. Your application must be fully uploaded and submitted and must be date- and time-stamped by the </a:t>
            </a:r>
            <a:r>
              <a:rPr lang="en-US" sz="2400" i="1" dirty="0">
                <a:latin typeface="Times New Roman" panose="02020603050405020304" pitchFamily="18" charset="0"/>
                <a:cs typeface="Times New Roman" panose="02020603050405020304" pitchFamily="18" charset="0"/>
              </a:rPr>
              <a:t>Grants.gov </a:t>
            </a:r>
            <a:r>
              <a:rPr lang="en-US" sz="2400" dirty="0">
                <a:latin typeface="Times New Roman" panose="02020603050405020304" pitchFamily="18" charset="0"/>
                <a:cs typeface="Times New Roman" panose="02020603050405020304" pitchFamily="18" charset="0"/>
              </a:rPr>
              <a:t>system no later than </a:t>
            </a:r>
            <a:r>
              <a:rPr lang="en-US" sz="2400" b="1" dirty="0">
                <a:latin typeface="Times New Roman" panose="02020603050405020304" pitchFamily="18" charset="0"/>
                <a:cs typeface="Times New Roman" panose="02020603050405020304" pitchFamily="18" charset="0"/>
              </a:rPr>
              <a:t>11:59:59 p.m</a:t>
            </a:r>
            <a:r>
              <a:rPr lang="en-US" sz="2400" dirty="0">
                <a:latin typeface="Times New Roman" panose="02020603050405020304" pitchFamily="18" charset="0"/>
                <a:cs typeface="Times New Roman" panose="02020603050405020304" pitchFamily="18" charset="0"/>
              </a:rPr>
              <a:t>., Eastern Time, on the application deadline date.</a:t>
            </a: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Verify your application has submitted completely. </a:t>
            </a: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Save and keep your own copy.</a:t>
            </a: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Receive e-mail confirmation.</a:t>
            </a:r>
          </a:p>
          <a:p>
            <a:pPr marL="452628" indent="-342900"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Note: only </a:t>
            </a:r>
            <a:r>
              <a:rPr lang="en-US" altLang="en-US" sz="2400" b="1" dirty="0">
                <a:latin typeface="Times New Roman" panose="02020603050405020304" pitchFamily="18" charset="0"/>
                <a:cs typeface="Times New Roman" panose="02020603050405020304" pitchFamily="18" charset="0"/>
              </a:rPr>
              <a:t>PDF</a:t>
            </a:r>
            <a:r>
              <a:rPr lang="en-US" altLang="en-US" sz="2400" dirty="0">
                <a:latin typeface="Times New Roman" panose="02020603050405020304" pitchFamily="18" charset="0"/>
                <a:cs typeface="Times New Roman" panose="02020603050405020304" pitchFamily="18" charset="0"/>
              </a:rPr>
              <a:t> or </a:t>
            </a:r>
            <a:r>
              <a:rPr lang="en-US" altLang="en-US" sz="2400" b="1" dirty="0">
                <a:latin typeface="Times New Roman" panose="02020603050405020304" pitchFamily="18" charset="0"/>
                <a:cs typeface="Times New Roman" panose="02020603050405020304" pitchFamily="18" charset="0"/>
              </a:rPr>
              <a:t>WORD </a:t>
            </a:r>
            <a:r>
              <a:rPr lang="en-US" altLang="en-US" sz="2400" dirty="0">
                <a:latin typeface="Times New Roman" panose="02020603050405020304" pitchFamily="18" charset="0"/>
                <a:cs typeface="Times New Roman" panose="02020603050405020304" pitchFamily="18" charset="0"/>
              </a:rPr>
              <a:t>file types will be accepted.</a:t>
            </a:r>
          </a:p>
        </p:txBody>
      </p:sp>
    </p:spTree>
    <p:extLst>
      <p:ext uri="{BB962C8B-B14F-4D97-AF65-F5344CB8AC3E}">
        <p14:creationId xmlns:p14="http://schemas.microsoft.com/office/powerpoint/2010/main" val="764175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9E4A0C-1B30-423D-B822-F93B01D6159B}"/>
              </a:ext>
            </a:extLst>
          </p:cNvPr>
          <p:cNvSpPr txBox="1">
            <a:spLocks noGrp="1"/>
          </p:cNvSpPr>
          <p:nvPr>
            <p:ph type="title" idx="4294967295"/>
          </p:nvPr>
        </p:nvSpPr>
        <p:spPr>
          <a:xfrm>
            <a:off x="3046771" y="678115"/>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Further Information</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ED22E315-8F28-49C5-8804-5FD6BED425A8}"/>
              </a:ext>
            </a:extLst>
          </p:cNvPr>
          <p:cNvSpPr txBox="1"/>
          <p:nvPr/>
        </p:nvSpPr>
        <p:spPr>
          <a:xfrm>
            <a:off x="1472381" y="1859340"/>
            <a:ext cx="9247238" cy="4062651"/>
          </a:xfrm>
          <a:prstGeom prst="rect">
            <a:avLst/>
          </a:prstGeom>
          <a:noFill/>
        </p:spPr>
        <p:txBody>
          <a:bodyPr wrap="square">
            <a:spAutoFit/>
          </a:bodyPr>
          <a:lstStyle/>
          <a:p>
            <a:pPr marL="0" indent="0" eaLnBrk="1" fontAlgn="auto" hangingPunct="1">
              <a:spcAft>
                <a:spcPts val="0"/>
              </a:spcAft>
              <a:buFont typeface="Wingdings" pitchFamily="2" charset="2"/>
              <a:buNone/>
              <a:defRPr/>
            </a:pPr>
            <a:r>
              <a:rPr lang="en-US" sz="2400" dirty="0">
                <a:latin typeface="Times New Roman" panose="02020603050405020304" pitchFamily="18" charset="0"/>
                <a:cs typeface="Times New Roman" panose="02020603050405020304" pitchFamily="18" charset="0"/>
              </a:rPr>
              <a:t>Website for Child Care Access Means Parents in School Program:</a:t>
            </a:r>
          </a:p>
          <a:p>
            <a:pPr marL="0" indent="0" eaLnBrk="1" fontAlgn="auto" hangingPunct="1">
              <a:spcAft>
                <a:spcPts val="0"/>
              </a:spcAft>
              <a:buFont typeface="Wingdings" pitchFamily="2" charset="2"/>
              <a:buNone/>
              <a:defRPr/>
            </a:pPr>
            <a:endParaRPr lang="en-US" sz="2400" dirty="0">
              <a:latin typeface="Times New Roman" panose="02020603050405020304" pitchFamily="18" charset="0"/>
              <a:cs typeface="Times New Roman" panose="02020603050405020304" pitchFamily="18" charset="0"/>
            </a:endParaRPr>
          </a:p>
          <a:p>
            <a:pPr marL="109728" indent="0" eaLnBrk="1" fontAlgn="auto" hangingPunct="1">
              <a:spcAft>
                <a:spcPts val="0"/>
              </a:spcAft>
              <a:buFont typeface="Wingdings 3"/>
              <a:buNone/>
              <a:defRPr/>
            </a:pPr>
            <a:r>
              <a:rPr lang="en-US" sz="2400" dirty="0">
                <a:latin typeface="Times New Roman" panose="02020603050405020304" pitchFamily="18" charset="0"/>
                <a:cs typeface="Times New Roman" panose="02020603050405020304" pitchFamily="18" charset="0"/>
                <a:hlinkClick r:id="rId2"/>
              </a:rPr>
              <a:t>http://www2.ed.gov/programs/campisp/index.html</a:t>
            </a:r>
            <a:endParaRPr lang="en-US" sz="2400" dirty="0">
              <a:latin typeface="Times New Roman" panose="02020603050405020304" pitchFamily="18" charset="0"/>
              <a:cs typeface="Times New Roman" panose="02020603050405020304" pitchFamily="18" charset="0"/>
            </a:endParaRPr>
          </a:p>
          <a:p>
            <a:pPr marL="109728" indent="0" eaLnBrk="1" fontAlgn="auto" hangingPunct="1">
              <a:spcAft>
                <a:spcPts val="0"/>
              </a:spcAft>
              <a:buFont typeface="Wingdings 3"/>
              <a:buNone/>
              <a:defRPr/>
            </a:pPr>
            <a:endParaRPr lang="en-US" sz="2400" dirty="0">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pitchFamily="2" charset="2"/>
              <a:buNone/>
              <a:defRPr/>
            </a:pPr>
            <a:r>
              <a:rPr lang="en-US" sz="2400" dirty="0">
                <a:latin typeface="Times New Roman" panose="02020603050405020304" pitchFamily="18" charset="0"/>
                <a:cs typeface="Times New Roman" panose="02020603050405020304" pitchFamily="18" charset="0"/>
              </a:rPr>
              <a:t>Program Contacts:</a:t>
            </a:r>
          </a:p>
          <a:p>
            <a:pPr marL="0" indent="0" eaLnBrk="1" fontAlgn="auto" hangingPunct="1">
              <a:spcAft>
                <a:spcPts val="0"/>
              </a:spcAft>
              <a:buFont typeface="Wingdings" pitchFamily="2" charset="2"/>
              <a:buNone/>
              <a:defRPr/>
            </a:pPr>
            <a:endParaRPr lang="en-US" sz="2400" dirty="0">
              <a:latin typeface="Times New Roman" panose="02020603050405020304" pitchFamily="18" charset="0"/>
              <a:cs typeface="Times New Roman" panose="02020603050405020304" pitchFamily="18" charset="0"/>
            </a:endParaRPr>
          </a:p>
          <a:p>
            <a:pPr marL="109728" indent="0" eaLnBrk="1" fontAlgn="auto" hangingPunct="1">
              <a:spcAft>
                <a:spcPts val="0"/>
              </a:spcAft>
              <a:buFont typeface="Wingdings 3"/>
              <a:buNone/>
              <a:defRPr/>
            </a:pPr>
            <a:r>
              <a:rPr lang="en-US" sz="2400" dirty="0">
                <a:latin typeface="Times New Roman" panose="02020603050405020304" pitchFamily="18" charset="0"/>
                <a:cs typeface="Times New Roman" panose="02020603050405020304" pitchFamily="18" charset="0"/>
              </a:rPr>
              <a:t>	         	Harold Wells II						Allysia Mompoint</a:t>
            </a:r>
          </a:p>
          <a:p>
            <a:pPr marL="0" indent="0" eaLnBrk="1" fontAlgn="auto" hangingPunct="1">
              <a:spcAft>
                <a:spcPts val="0"/>
              </a:spcAft>
              <a:buFont typeface="Wingdings" pitchFamily="2" charset="2"/>
              <a:buNone/>
              <a:defRPr/>
            </a:pPr>
            <a:r>
              <a:rPr lang="en-US" sz="2400" dirty="0">
                <a:latin typeface="Times New Roman" panose="02020603050405020304" pitchFamily="18" charset="0"/>
                <a:cs typeface="Times New Roman" panose="02020603050405020304" pitchFamily="18" charset="0"/>
              </a:rPr>
              <a:t> 		 	202-453-6131							(202)-987-1905</a:t>
            </a:r>
          </a:p>
          <a:p>
            <a:pPr marL="0" indent="0" eaLnBrk="1" fontAlgn="auto" hangingPunct="1">
              <a:spcAft>
                <a:spcPts val="0"/>
              </a:spcAft>
              <a:buFont typeface="Wingdings" pitchFamily="2" charset="2"/>
              <a:buNone/>
              <a:defRPr/>
            </a:pP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hlinkClick r:id="rId3"/>
              </a:rPr>
              <a:t>Harold.Wells@ed.gov</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hlinkClick r:id="rId4"/>
              </a:rPr>
              <a:t>Allysia.Mompoint@ed.gov</a:t>
            </a:r>
            <a:endParaRPr lang="en-US" sz="2400" dirty="0">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pitchFamily="2" charset="2"/>
              <a:buNone/>
              <a:defRPr/>
            </a:pPr>
            <a:endParaRPr lang="en-US" sz="2400" dirty="0">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pitchFamily="2" charset="2"/>
              <a:buNone/>
              <a:defRPr/>
            </a:pPr>
            <a:r>
              <a:rPr lang="en-US" dirty="0"/>
              <a:t>	</a:t>
            </a:r>
          </a:p>
        </p:txBody>
      </p:sp>
    </p:spTree>
    <p:extLst>
      <p:ext uri="{BB962C8B-B14F-4D97-AF65-F5344CB8AC3E}">
        <p14:creationId xmlns:p14="http://schemas.microsoft.com/office/powerpoint/2010/main" val="242507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82F8FE-521B-46E9-A0F7-433D70E3BB20}"/>
              </a:ext>
            </a:extLst>
          </p:cNvPr>
          <p:cNvSpPr txBox="1">
            <a:spLocks noGrp="1"/>
          </p:cNvSpPr>
          <p:nvPr>
            <p:ph type="title" idx="4294967295"/>
          </p:nvPr>
        </p:nvSpPr>
        <p:spPr>
          <a:xfrm>
            <a:off x="3046771" y="560128"/>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CCAMPIS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pic>
        <p:nvPicPr>
          <p:cNvPr id="8" name="Picture 7">
            <a:extLst>
              <a:ext uri="{FF2B5EF4-FFF2-40B4-BE49-F238E27FC236}">
                <a16:creationId xmlns:a16="http://schemas.microsoft.com/office/drawing/2014/main" id="{DCB906C7-E348-4404-AE46-7C41475CBDE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7155" y="1769806"/>
            <a:ext cx="5117689" cy="2875935"/>
          </a:xfrm>
          <a:prstGeom prst="rect">
            <a:avLst/>
          </a:prstGeom>
        </p:spPr>
      </p:pic>
      <p:sp>
        <p:nvSpPr>
          <p:cNvPr id="6" name="TextBox 5">
            <a:extLst>
              <a:ext uri="{FF2B5EF4-FFF2-40B4-BE49-F238E27FC236}">
                <a16:creationId xmlns:a16="http://schemas.microsoft.com/office/drawing/2014/main" id="{42FDBAF4-46A7-4667-A0D2-46A9A556DA62}"/>
              </a:ext>
            </a:extLst>
          </p:cNvPr>
          <p:cNvSpPr txBox="1"/>
          <p:nvPr/>
        </p:nvSpPr>
        <p:spPr>
          <a:xfrm>
            <a:off x="3046771" y="4826236"/>
            <a:ext cx="6098458" cy="523220"/>
          </a:xfrm>
          <a:prstGeom prst="rect">
            <a:avLst/>
          </a:prstGeom>
          <a:noFill/>
        </p:spPr>
        <p:txBody>
          <a:bodyPr wrap="square">
            <a:spAutoFit/>
          </a:bodyPr>
          <a:lstStyle/>
          <a:p>
            <a:pPr algn="ctr" eaLnBrk="1" hangingPunct="1">
              <a:buFont typeface="Wingdings" pitchFamily="2" charset="2"/>
              <a:buNone/>
            </a:pPr>
            <a:r>
              <a:rPr lang="en-US" altLang="en-US" sz="2800" b="1" dirty="0">
                <a:latin typeface="Times New Roman" panose="02020603050405020304" pitchFamily="18" charset="0"/>
                <a:cs typeface="Times New Roman" panose="02020603050405020304" pitchFamily="18" charset="0"/>
              </a:rPr>
              <a:t>GOOD LUCK!!!</a:t>
            </a:r>
          </a:p>
        </p:txBody>
      </p:sp>
    </p:spTree>
    <p:extLst>
      <p:ext uri="{BB962C8B-B14F-4D97-AF65-F5344CB8AC3E}">
        <p14:creationId xmlns:p14="http://schemas.microsoft.com/office/powerpoint/2010/main" val="186009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FE05CE-4761-4D1C-BABF-43BE6C3F707B}"/>
              </a:ext>
            </a:extLst>
          </p:cNvPr>
          <p:cNvSpPr txBox="1"/>
          <p:nvPr/>
        </p:nvSpPr>
        <p:spPr>
          <a:xfrm>
            <a:off x="3046771" y="1699001"/>
            <a:ext cx="6098458" cy="4401205"/>
          </a:xfrm>
          <a:prstGeom prst="rect">
            <a:avLst/>
          </a:prstGeom>
          <a:noFill/>
        </p:spPr>
        <p:txBody>
          <a:bodyPr wrap="square">
            <a:spAutoFit/>
          </a:bodyPr>
          <a:lstStyle/>
          <a:p>
            <a:pPr marL="457200" indent="-457200" eaLnBrk="1" hangingPunct="1">
              <a:spcBef>
                <a:spcPct val="50000"/>
              </a:spcBef>
              <a:buClr>
                <a:schemeClr val="folHlink"/>
              </a:buClr>
              <a:buSzPct val="85000"/>
              <a:buFont typeface="Wingdings" panose="05000000000000000000" pitchFamily="2" charset="2"/>
              <a:buChar char="Ø"/>
              <a:defRPr/>
            </a:pPr>
            <a:r>
              <a:rPr lang="en-US" altLang="en-US" sz="2800" dirty="0">
                <a:latin typeface="Times New Roman" panose="02020603050405020304" pitchFamily="18" charset="0"/>
                <a:cs typeface="Times New Roman" panose="02020603050405020304" pitchFamily="18" charset="0"/>
              </a:rPr>
              <a:t>Four (4) year grant awards</a:t>
            </a:r>
          </a:p>
          <a:p>
            <a:pPr marL="457200" indent="-457200" eaLnBrk="1" hangingPunct="1">
              <a:spcBef>
                <a:spcPct val="50000"/>
              </a:spcBef>
              <a:buClr>
                <a:schemeClr val="folHlink"/>
              </a:buClr>
              <a:buSzPct val="85000"/>
              <a:buFont typeface="Wingdings" panose="05000000000000000000" pitchFamily="2" charset="2"/>
              <a:buChar char="Ø"/>
              <a:defRPr/>
            </a:pPr>
            <a:r>
              <a:rPr lang="en-US" altLang="en-US" sz="2800" dirty="0">
                <a:latin typeface="Times New Roman" panose="02020603050405020304" pitchFamily="18" charset="0"/>
                <a:cs typeface="Times New Roman" panose="02020603050405020304" pitchFamily="18" charset="0"/>
              </a:rPr>
              <a:t>Priorities:</a:t>
            </a:r>
          </a:p>
          <a:p>
            <a:pPr eaLnBrk="1" hangingPunct="1">
              <a:spcBef>
                <a:spcPct val="50000"/>
              </a:spcBef>
              <a:buClr>
                <a:schemeClr val="folHlink"/>
              </a:buClr>
              <a:buSzPct val="85000"/>
              <a:defRPr/>
            </a:pPr>
            <a:r>
              <a:rPr lang="en-US" altLang="en-US" sz="2800" dirty="0">
                <a:solidFill>
                  <a:prstClr val="black"/>
                </a:solidFill>
                <a:latin typeface="Times New Roman" panose="02020603050405020304" pitchFamily="18" charset="0"/>
                <a:cs typeface="Times New Roman" panose="02020603050405020304" pitchFamily="18" charset="0"/>
              </a:rPr>
              <a:t> 		Absolute</a:t>
            </a:r>
          </a:p>
          <a:p>
            <a:pPr eaLnBrk="1" hangingPunct="1">
              <a:spcBef>
                <a:spcPct val="50000"/>
              </a:spcBef>
              <a:buClr>
                <a:schemeClr val="folHlink"/>
              </a:buClr>
              <a:buSzPct val="85000"/>
              <a:defRPr/>
            </a:pPr>
            <a:r>
              <a:rPr lang="en-US" altLang="en-US" sz="2800" dirty="0">
                <a:solidFill>
                  <a:prstClr val="black"/>
                </a:solidFill>
                <a:latin typeface="Times New Roman" panose="02020603050405020304" pitchFamily="18" charset="0"/>
                <a:cs typeface="Times New Roman" panose="02020603050405020304" pitchFamily="18" charset="0"/>
              </a:rPr>
              <a:t>		Competitive</a:t>
            </a:r>
          </a:p>
          <a:p>
            <a:pPr eaLnBrk="1" hangingPunct="1">
              <a:spcBef>
                <a:spcPct val="50000"/>
              </a:spcBef>
              <a:buClr>
                <a:schemeClr val="folHlink"/>
              </a:buClr>
              <a:buSzPct val="85000"/>
              <a:defRPr/>
            </a:pPr>
            <a:r>
              <a:rPr lang="en-US" altLang="en-US" sz="2800" dirty="0">
                <a:solidFill>
                  <a:prstClr val="black"/>
                </a:solidFill>
                <a:latin typeface="Times New Roman" panose="02020603050405020304" pitchFamily="18" charset="0"/>
                <a:cs typeface="Times New Roman" panose="02020603050405020304" pitchFamily="18" charset="0"/>
              </a:rPr>
              <a:t>		Invitational </a:t>
            </a:r>
            <a:endParaRPr lang="en-US" altLang="en-US" sz="2800" dirty="0">
              <a:latin typeface="Times New Roman" panose="02020603050405020304" pitchFamily="18" charset="0"/>
              <a:cs typeface="Times New Roman" panose="02020603050405020304" pitchFamily="18" charset="0"/>
            </a:endParaRPr>
          </a:p>
          <a:p>
            <a:pPr marL="457200" indent="-457200" eaLnBrk="1" hangingPunct="1">
              <a:spcBef>
                <a:spcPct val="50000"/>
              </a:spcBef>
              <a:buClr>
                <a:schemeClr val="folHlink"/>
              </a:buClr>
              <a:buSzPct val="85000"/>
              <a:buFont typeface="Wingdings" panose="05000000000000000000" pitchFamily="2" charset="2"/>
              <a:buChar char="Ø"/>
              <a:defRPr/>
            </a:pPr>
            <a:r>
              <a:rPr lang="en-US" altLang="en-US" sz="2800" dirty="0">
                <a:latin typeface="Times New Roman" panose="02020603050405020304" pitchFamily="18" charset="0"/>
                <a:cs typeface="Times New Roman" panose="02020603050405020304" pitchFamily="18" charset="0"/>
              </a:rPr>
              <a:t>CCAMPIS Program Profile Form </a:t>
            </a:r>
          </a:p>
          <a:p>
            <a:pPr marL="457200" indent="-457200" eaLnBrk="1" hangingPunct="1">
              <a:spcBef>
                <a:spcPct val="50000"/>
              </a:spcBef>
              <a:buClr>
                <a:schemeClr val="folHlink"/>
              </a:buClr>
              <a:buSzPct val="85000"/>
              <a:buFont typeface="Wingdings" panose="05000000000000000000" pitchFamily="2" charset="2"/>
              <a:buChar char="Ø"/>
              <a:defRPr/>
            </a:pPr>
            <a:r>
              <a:rPr lang="en-US" altLang="en-US" sz="2800" dirty="0">
                <a:latin typeface="Times New Roman" panose="02020603050405020304" pitchFamily="18" charset="0"/>
                <a:cs typeface="Times New Roman" panose="02020603050405020304" pitchFamily="18" charset="0"/>
              </a:rPr>
              <a:t>Indirect Cost Rate </a:t>
            </a:r>
          </a:p>
        </p:txBody>
      </p:sp>
      <p:sp>
        <p:nvSpPr>
          <p:cNvPr id="2" name="Title 1">
            <a:extLst>
              <a:ext uri="{FF2B5EF4-FFF2-40B4-BE49-F238E27FC236}">
                <a16:creationId xmlns:a16="http://schemas.microsoft.com/office/drawing/2014/main" id="{DA034837-BA22-E70B-8704-58B465032A99}"/>
              </a:ext>
            </a:extLst>
          </p:cNvPr>
          <p:cNvSpPr>
            <a:spLocks noGrp="1"/>
          </p:cNvSpPr>
          <p:nvPr>
            <p:ph type="title" idx="4294967295"/>
          </p:nvPr>
        </p:nvSpPr>
        <p:spPr>
          <a:xfrm>
            <a:off x="1120006" y="148194"/>
            <a:ext cx="9750424" cy="1752599"/>
          </a:xfrm>
        </p:spPr>
        <p:txBody>
          <a:bodyPr/>
          <a:lstStyle/>
          <a:p>
            <a:r>
              <a:rPr lang="en-US" b="1" dirty="0">
                <a:latin typeface="Times New Roman" panose="02020603050405020304" pitchFamily="18" charset="0"/>
                <a:cs typeface="Times New Roman" panose="02020603050405020304" pitchFamily="18" charset="0"/>
              </a:rPr>
              <a:t>CCAMPIS Competition Highlights </a:t>
            </a:r>
            <a:br>
              <a:rPr lang="en-US" b="1" dirty="0"/>
            </a:br>
            <a:endParaRPr lang="en-US" b="1" dirty="0"/>
          </a:p>
        </p:txBody>
      </p:sp>
    </p:spTree>
    <p:extLst>
      <p:ext uri="{BB962C8B-B14F-4D97-AF65-F5344CB8AC3E}">
        <p14:creationId xmlns:p14="http://schemas.microsoft.com/office/powerpoint/2010/main" val="132346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F0C458-BA0A-47F6-832D-9F49EC073D70}"/>
              </a:ext>
            </a:extLst>
          </p:cNvPr>
          <p:cNvSpPr txBox="1">
            <a:spLocks noGrp="1"/>
          </p:cNvSpPr>
          <p:nvPr>
            <p:ph type="title" idx="4294967295"/>
          </p:nvPr>
        </p:nvSpPr>
        <p:spPr>
          <a:xfrm>
            <a:off x="1435510" y="560128"/>
            <a:ext cx="9320981"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CCAMPIS Legislation and Purpose</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8DF5A322-1591-4D4E-85AA-5B12BE4AF5D8}"/>
              </a:ext>
            </a:extLst>
          </p:cNvPr>
          <p:cNvSpPr txBox="1"/>
          <p:nvPr/>
        </p:nvSpPr>
        <p:spPr>
          <a:xfrm>
            <a:off x="3049229" y="1597730"/>
            <a:ext cx="6098458" cy="4832092"/>
          </a:xfrm>
          <a:prstGeom prst="rect">
            <a:avLst/>
          </a:prstGeom>
          <a:noFill/>
        </p:spPr>
        <p:txBody>
          <a:bodyPr wrap="square">
            <a:spAutoFit/>
          </a:bodyPr>
          <a:lstStyle/>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Authorizing Legislation</a:t>
            </a:r>
          </a:p>
          <a:p>
            <a:pPr marL="914400" lvl="1" indent="-457200" eaLnBrk="1" hangingPunct="1">
              <a:buFont typeface="Arial" panose="020B0604020202020204" pitchFamily="34" charset="0"/>
              <a:buChar char="•"/>
            </a:pPr>
            <a:r>
              <a:rPr lang="en-US" altLang="en-US" sz="2800" dirty="0">
                <a:latin typeface="Times New Roman" panose="02020603050405020304" pitchFamily="18" charset="0"/>
                <a:cs typeface="Times New Roman" panose="02020603050405020304" pitchFamily="18" charset="0"/>
              </a:rPr>
              <a:t>Chapter 28, Subchapter IV, Part A, Subpart 7(20) U.S.C. §1070e of the Higher Education Act of 1965, as amended.</a:t>
            </a:r>
          </a:p>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Program Purpose</a:t>
            </a:r>
          </a:p>
          <a:p>
            <a:pPr marL="914400" lvl="1" indent="-457200" eaLnBrk="1" hangingPunct="1">
              <a:buFont typeface="Arial" panose="020B0604020202020204" pitchFamily="34" charset="0"/>
              <a:buChar char="•"/>
            </a:pPr>
            <a:r>
              <a:rPr lang="en-US" altLang="en-US" sz="2800" i="1" dirty="0">
                <a:latin typeface="Times New Roman" panose="02020603050405020304" pitchFamily="18" charset="0"/>
                <a:ea typeface="Arial Unicode MS" pitchFamily="34" charset="-128"/>
                <a:cs typeface="Times New Roman" panose="02020603050405020304" pitchFamily="18" charset="0"/>
              </a:rPr>
              <a:t>“…to support the participation of low-income parents in postsecondary education through the provision of campus-based childcare services”.</a:t>
            </a:r>
          </a:p>
        </p:txBody>
      </p:sp>
    </p:spTree>
    <p:extLst>
      <p:ext uri="{BB962C8B-B14F-4D97-AF65-F5344CB8AC3E}">
        <p14:creationId xmlns:p14="http://schemas.microsoft.com/office/powerpoint/2010/main" val="331371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5E0BEE-A135-4387-A914-013989B83B3E}"/>
              </a:ext>
            </a:extLst>
          </p:cNvPr>
          <p:cNvSpPr txBox="1">
            <a:spLocks noGrp="1"/>
          </p:cNvSpPr>
          <p:nvPr>
            <p:ph type="title" idx="4294967295"/>
          </p:nvPr>
        </p:nvSpPr>
        <p:spPr>
          <a:xfrm>
            <a:off x="3046771" y="707612"/>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Who’s Eligible to Apply</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5AF1DBF1-7E71-4BB1-8042-57F6495801CF}"/>
              </a:ext>
            </a:extLst>
          </p:cNvPr>
          <p:cNvSpPr txBox="1"/>
          <p:nvPr/>
        </p:nvSpPr>
        <p:spPr>
          <a:xfrm>
            <a:off x="3046771" y="1874683"/>
            <a:ext cx="6098458" cy="3582519"/>
          </a:xfrm>
          <a:prstGeom prst="rect">
            <a:avLst/>
          </a:prstGeom>
          <a:noFill/>
        </p:spPr>
        <p:txBody>
          <a:bodyPr wrap="square">
            <a:spAutoFit/>
          </a:bodyPr>
          <a:lstStyle/>
          <a:p>
            <a:pPr marL="285750" indent="-285750" eaLnBrk="1" hangingPunct="1">
              <a:lnSpc>
                <a:spcPct val="90000"/>
              </a:lnSpc>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 Institutions of higher education (IHEs)   that during FY 2022 awarded a total of $250,000 or more Federal Pell Grant funds to students enrolled at their institutions. </a:t>
            </a:r>
          </a:p>
          <a:p>
            <a:pPr eaLnBrk="1" hangingPunct="1">
              <a:lnSpc>
                <a:spcPct val="90000"/>
              </a:lnSpc>
            </a:pPr>
            <a:endParaRPr lang="en-US" altLang="en-US" sz="2800" dirty="0">
              <a:latin typeface="Times New Roman" panose="02020603050405020304" pitchFamily="18" charset="0"/>
              <a:cs typeface="Times New Roman" panose="02020603050405020304" pitchFamily="18" charset="0"/>
            </a:endParaRPr>
          </a:p>
          <a:p>
            <a:pPr marL="285750" indent="-285750" eaLnBrk="1" hangingPunct="1">
              <a:lnSpc>
                <a:spcPct val="90000"/>
              </a:lnSpc>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 Currently Funded CCAMPIS grantees, may not apply in the FY 2023 competition</a:t>
            </a:r>
          </a:p>
        </p:txBody>
      </p:sp>
    </p:spTree>
    <p:extLst>
      <p:ext uri="{BB962C8B-B14F-4D97-AF65-F5344CB8AC3E}">
        <p14:creationId xmlns:p14="http://schemas.microsoft.com/office/powerpoint/2010/main" val="3891642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996B53-786F-473A-9298-946E29633993}"/>
              </a:ext>
            </a:extLst>
          </p:cNvPr>
          <p:cNvSpPr txBox="1">
            <a:spLocks noGrp="1"/>
          </p:cNvSpPr>
          <p:nvPr>
            <p:ph type="title" idx="4294967295"/>
          </p:nvPr>
        </p:nvSpPr>
        <p:spPr>
          <a:xfrm>
            <a:off x="3046771" y="397895"/>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CCAMPIS Funding Levels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03C088D7-E919-4275-B894-FD24ADBB5396}"/>
              </a:ext>
            </a:extLst>
          </p:cNvPr>
          <p:cNvSpPr txBox="1"/>
          <p:nvPr/>
        </p:nvSpPr>
        <p:spPr>
          <a:xfrm>
            <a:off x="3046771" y="1468179"/>
            <a:ext cx="8693284" cy="3970318"/>
          </a:xfrm>
          <a:prstGeom prst="rect">
            <a:avLst/>
          </a:prstGeom>
          <a:noFill/>
        </p:spPr>
        <p:txBody>
          <a:bodyPr wrap="square">
            <a:spAutoFit/>
          </a:bodyPr>
          <a:lstStyle/>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Current Program Appropriation</a:t>
            </a:r>
            <a:r>
              <a:rPr lang="en-US" altLang="en-US" sz="2800">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$75,000,000</a:t>
            </a:r>
            <a:endParaRPr lang="en-US" altLang="en-US" sz="2800" dirty="0">
              <a:latin typeface="Times New Roman" panose="02020603050405020304" pitchFamily="18" charset="0"/>
              <a:cs typeface="Times New Roman" panose="02020603050405020304" pitchFamily="18" charset="0"/>
            </a:endParaRPr>
          </a:p>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Estimated Available funds:</a:t>
            </a:r>
            <a:r>
              <a:rPr lang="en-US" sz="2800" dirty="0">
                <a:latin typeface="Times New Roman" panose="02020603050405020304" pitchFamily="18" charset="0"/>
                <a:cs typeface="Times New Roman" panose="02020603050405020304" pitchFamily="18" charset="0"/>
              </a:rPr>
              <a:t>$13,600,000</a:t>
            </a:r>
            <a:endParaRPr lang="en-US" altLang="en-US" sz="2800" dirty="0">
              <a:latin typeface="Times New Roman" panose="02020603050405020304" pitchFamily="18" charset="0"/>
              <a:cs typeface="Times New Roman" panose="02020603050405020304" pitchFamily="18" charset="0"/>
            </a:endParaRPr>
          </a:p>
          <a:p>
            <a:pPr marL="457200" indent="-457200" eaLnBrk="1" hangingPunct="1">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Maximum Grant Funding Levels</a:t>
            </a:r>
          </a:p>
          <a:p>
            <a:pPr lvl="1" eaLnBrk="1" hangingPunct="1"/>
            <a:r>
              <a:rPr lang="en-US" altLang="en-US" sz="2800" dirty="0">
                <a:latin typeface="Times New Roman" panose="02020603050405020304" pitchFamily="18" charset="0"/>
                <a:cs typeface="Times New Roman" panose="02020603050405020304" pitchFamily="18" charset="0"/>
              </a:rPr>
              <a:t>The maximum annual amount an applicant may receive under this program for a 12-month budget period is $500,000 or the amount equivalent to the product of $100 multiplied by the institution’s number of Pell recipients in FY 2022, whichever</a:t>
            </a:r>
          </a:p>
          <a:p>
            <a:pPr lvl="1" eaLnBrk="1" hangingPunct="1"/>
            <a:r>
              <a:rPr lang="en-US" altLang="en-US" sz="2800" dirty="0">
                <a:latin typeface="Times New Roman" panose="02020603050405020304" pitchFamily="18" charset="0"/>
                <a:cs typeface="Times New Roman" panose="02020603050405020304" pitchFamily="18" charset="0"/>
              </a:rPr>
              <a:t>amount is greater. </a:t>
            </a:r>
            <a:endParaRPr lang="en-US" alt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8624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4CC2C0-744D-4E84-A14A-654AB8E842DF}"/>
              </a:ext>
            </a:extLst>
          </p:cNvPr>
          <p:cNvSpPr txBox="1">
            <a:spLocks noGrp="1"/>
          </p:cNvSpPr>
          <p:nvPr>
            <p:ph type="title" idx="4294967295"/>
          </p:nvPr>
        </p:nvSpPr>
        <p:spPr>
          <a:xfrm>
            <a:off x="3046771" y="416193"/>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CCAMPIS</a:t>
            </a:r>
            <a:r>
              <a:rPr kumimoji="0" lang="en-US" altLang="en-US" sz="4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Services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F6B21E6C-BA71-4F8D-ACDF-947A7B2A5098}"/>
              </a:ext>
            </a:extLst>
          </p:cNvPr>
          <p:cNvSpPr txBox="1"/>
          <p:nvPr/>
        </p:nvSpPr>
        <p:spPr>
          <a:xfrm>
            <a:off x="3046771" y="1345305"/>
            <a:ext cx="6098458" cy="4893647"/>
          </a:xfrm>
          <a:prstGeom prst="rect">
            <a:avLst/>
          </a:prstGeom>
          <a:noFill/>
        </p:spPr>
        <p:txBody>
          <a:bodyPr wrap="square">
            <a:spAutoFit/>
          </a:bodyPr>
          <a:lstStyle/>
          <a:p>
            <a:pPr eaLnBrk="1" hangingPunct="1">
              <a:spcBef>
                <a:spcPct val="0"/>
              </a:spcBef>
              <a:buClrTx/>
              <a:buSzTx/>
            </a:pPr>
            <a:r>
              <a:rPr lang="en-US" altLang="en-US" sz="2400" dirty="0">
                <a:latin typeface="Times New Roman" panose="02020603050405020304" pitchFamily="18" charset="0"/>
              </a:rPr>
              <a:t>CCAMPIS funds may be used to:</a:t>
            </a:r>
          </a:p>
          <a:p>
            <a:pPr marL="342900" indent="-342900" eaLnBrk="1" hangingPunct="1">
              <a:spcBef>
                <a:spcPct val="0"/>
              </a:spcBef>
              <a:buClrTx/>
              <a:buSzTx/>
              <a:buFont typeface="Wingdings" panose="05000000000000000000" pitchFamily="2" charset="2"/>
              <a:buChar char="Ø"/>
            </a:pPr>
            <a:r>
              <a:rPr lang="en-US" altLang="en-US" sz="2400" dirty="0">
                <a:latin typeface="Times New Roman" panose="02020603050405020304" pitchFamily="18" charset="0"/>
              </a:rPr>
              <a:t>Provide campus-based child care services to low-income students;</a:t>
            </a:r>
          </a:p>
          <a:p>
            <a:pPr marL="342900" indent="-342900" eaLnBrk="1" hangingPunct="1">
              <a:spcBef>
                <a:spcPct val="0"/>
              </a:spcBef>
              <a:buClrTx/>
              <a:buSzTx/>
              <a:buFont typeface="Wingdings" panose="05000000000000000000" pitchFamily="2" charset="2"/>
              <a:buChar char="Ø"/>
            </a:pPr>
            <a:r>
              <a:rPr lang="en-US" altLang="en-US" sz="2400" dirty="0">
                <a:latin typeface="Times New Roman" panose="02020603050405020304" pitchFamily="18" charset="0"/>
              </a:rPr>
              <a:t>Establish a campus-based child care </a:t>
            </a:r>
            <a:r>
              <a:rPr lang="en-US" altLang="en-US" sz="2400">
                <a:latin typeface="Times New Roman" panose="02020603050405020304" pitchFamily="18" charset="0"/>
              </a:rPr>
              <a:t>program primarily serving </a:t>
            </a:r>
            <a:r>
              <a:rPr lang="en-US" altLang="en-US" sz="2400" dirty="0">
                <a:latin typeface="Times New Roman" panose="02020603050405020304" pitchFamily="18" charset="0"/>
              </a:rPr>
              <a:t>the needs of low-income students; and</a:t>
            </a:r>
          </a:p>
          <a:p>
            <a:pPr marL="342900" indent="-342900" eaLnBrk="1" hangingPunct="1">
              <a:spcBef>
                <a:spcPct val="0"/>
              </a:spcBef>
              <a:buClrTx/>
              <a:buSzTx/>
              <a:buFont typeface="Wingdings" panose="05000000000000000000" pitchFamily="2" charset="2"/>
              <a:buChar char="Ø"/>
            </a:pPr>
            <a:r>
              <a:rPr lang="en-US" altLang="en-US" sz="2400" dirty="0">
                <a:latin typeface="Times New Roman" panose="02020603050405020304" pitchFamily="18" charset="0"/>
              </a:rPr>
              <a:t>Provide before and after school services.</a:t>
            </a:r>
          </a:p>
          <a:p>
            <a:pPr eaLnBrk="1" hangingPunct="1">
              <a:spcBef>
                <a:spcPct val="0"/>
              </a:spcBef>
              <a:buClrTx/>
              <a:buSzTx/>
            </a:pPr>
            <a:r>
              <a:rPr lang="en-US" altLang="en-US" sz="2400" dirty="0">
                <a:latin typeface="Times New Roman" panose="02020603050405020304" pitchFamily="18" charset="0"/>
              </a:rPr>
              <a:t>		</a:t>
            </a:r>
            <a:r>
              <a:rPr lang="en-US" altLang="en-US" sz="2400" b="1" dirty="0">
                <a:latin typeface="Times New Roman" panose="02020603050405020304" pitchFamily="18" charset="0"/>
              </a:rPr>
              <a:t>Additional Services May Include:</a:t>
            </a:r>
            <a:endParaRPr lang="en-US" altLang="en-US" sz="2400" dirty="0">
              <a:latin typeface="Times New Roman" panose="02020603050405020304" pitchFamily="18" charset="0"/>
            </a:endParaRPr>
          </a:p>
          <a:p>
            <a:pPr marL="800100" lvl="1" indent="-342900" eaLnBrk="1" hangingPunct="1">
              <a:spcBef>
                <a:spcPct val="0"/>
              </a:spcBef>
              <a:buClrTx/>
              <a:buFont typeface="Wingdings" panose="05000000000000000000" pitchFamily="2" charset="2"/>
              <a:buChar char="Ø"/>
            </a:pPr>
            <a:r>
              <a:rPr lang="en-US" altLang="en-US" sz="2400" dirty="0">
                <a:latin typeface="Times New Roman" panose="02020603050405020304" pitchFamily="18" charset="0"/>
              </a:rPr>
              <a:t>Child care subsidies;</a:t>
            </a:r>
          </a:p>
          <a:p>
            <a:pPr marL="800100" lvl="1" indent="-342900" eaLnBrk="1" hangingPunct="1">
              <a:spcBef>
                <a:spcPct val="0"/>
              </a:spcBef>
              <a:buClrTx/>
              <a:buFont typeface="Wingdings" panose="05000000000000000000" pitchFamily="2" charset="2"/>
              <a:buChar char="Ø"/>
            </a:pPr>
            <a:r>
              <a:rPr lang="en-US" altLang="en-US" sz="2400" dirty="0">
                <a:latin typeface="Times New Roman" panose="02020603050405020304" pitchFamily="18" charset="0"/>
              </a:rPr>
              <a:t>personnel costs;</a:t>
            </a:r>
          </a:p>
          <a:p>
            <a:pPr marL="800100" lvl="1" indent="-342900" eaLnBrk="1" hangingPunct="1">
              <a:spcBef>
                <a:spcPct val="0"/>
              </a:spcBef>
              <a:buClrTx/>
              <a:buFont typeface="Wingdings" panose="05000000000000000000" pitchFamily="2" charset="2"/>
              <a:buChar char="Ø"/>
            </a:pPr>
            <a:r>
              <a:rPr lang="en-US" altLang="en-US" sz="2400" dirty="0">
                <a:latin typeface="Times New Roman" panose="02020603050405020304" pitchFamily="18" charset="0"/>
              </a:rPr>
              <a:t>travel for professional development;</a:t>
            </a:r>
          </a:p>
          <a:p>
            <a:pPr marL="800100" lvl="1" indent="-342900" eaLnBrk="1" hangingPunct="1">
              <a:spcBef>
                <a:spcPct val="0"/>
              </a:spcBef>
              <a:buClrTx/>
              <a:buFont typeface="Wingdings" panose="05000000000000000000" pitchFamily="2" charset="2"/>
              <a:buChar char="Ø"/>
            </a:pPr>
            <a:r>
              <a:rPr lang="en-US" altLang="en-US" sz="2400" dirty="0">
                <a:latin typeface="Times New Roman" panose="02020603050405020304" pitchFamily="18" charset="0"/>
              </a:rPr>
              <a:t>supplies and equipment; and/or</a:t>
            </a:r>
          </a:p>
          <a:p>
            <a:pPr marL="800100" lvl="1" indent="-342900" eaLnBrk="1" hangingPunct="1">
              <a:spcBef>
                <a:spcPct val="0"/>
              </a:spcBef>
              <a:buClrTx/>
              <a:buFont typeface="Wingdings" panose="05000000000000000000" pitchFamily="2" charset="2"/>
              <a:buChar char="Ø"/>
            </a:pPr>
            <a:r>
              <a:rPr lang="en-US" altLang="en-US" sz="2400" dirty="0">
                <a:latin typeface="Times New Roman" panose="02020603050405020304" pitchFamily="18" charset="0"/>
              </a:rPr>
              <a:t>minor renovations and repairs.</a:t>
            </a:r>
            <a:endParaRPr lang="en-US" dirty="0"/>
          </a:p>
        </p:txBody>
      </p:sp>
    </p:spTree>
    <p:extLst>
      <p:ext uri="{BB962C8B-B14F-4D97-AF65-F5344CB8AC3E}">
        <p14:creationId xmlns:p14="http://schemas.microsoft.com/office/powerpoint/2010/main" val="194892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41BFC1-3B7F-41CE-BE44-3BBA48A00F54}"/>
              </a:ext>
            </a:extLst>
          </p:cNvPr>
          <p:cNvSpPr txBox="1">
            <a:spLocks noGrp="1"/>
          </p:cNvSpPr>
          <p:nvPr>
            <p:ph type="title" idx="4294967295"/>
          </p:nvPr>
        </p:nvSpPr>
        <p:spPr>
          <a:xfrm>
            <a:off x="3046771" y="530630"/>
            <a:ext cx="609845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Absolute Priorities</a:t>
            </a:r>
            <a:endParaRPr kumimoji="0" lang="en-US"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57717D87-E01E-4BA1-9947-AFEF96E547FA}"/>
              </a:ext>
            </a:extLst>
          </p:cNvPr>
          <p:cNvSpPr txBox="1"/>
          <p:nvPr/>
        </p:nvSpPr>
        <p:spPr>
          <a:xfrm>
            <a:off x="3046771" y="1640657"/>
            <a:ext cx="6098458" cy="4832092"/>
          </a:xfrm>
          <a:prstGeom prst="rect">
            <a:avLst/>
          </a:prstGeom>
          <a:noFill/>
        </p:spPr>
        <p:txBody>
          <a:bodyPr wrap="square">
            <a:spAutoFit/>
          </a:bodyPr>
          <a:lstStyle/>
          <a:p>
            <a:pPr>
              <a:buNone/>
            </a:pPr>
            <a:r>
              <a:rPr lang="en-US" sz="2800" b="1" i="0" u="none" strike="noStrike" baseline="0" dirty="0">
                <a:solidFill>
                  <a:srgbClr val="000000"/>
                </a:solidFill>
                <a:latin typeface="Times New Roman" panose="02020603050405020304" pitchFamily="18" charset="0"/>
                <a:cs typeface="Times New Roman" panose="02020603050405020304" pitchFamily="18" charset="0"/>
              </a:rPr>
              <a:t>Absolute Priority 1</a:t>
            </a:r>
            <a:r>
              <a:rPr lang="en-US" sz="2800" b="0" i="0" u="none" strike="noStrike" baseline="0" dirty="0">
                <a:solidFill>
                  <a:srgbClr val="000000"/>
                </a:solidFill>
                <a:latin typeface="Times New Roman" panose="02020603050405020304" pitchFamily="18" charset="0"/>
                <a:cs typeface="Times New Roman" panose="02020603050405020304" pitchFamily="18" charset="0"/>
              </a:rPr>
              <a:t>: Leverage significant local or institutional resources, including in-kind contributions, to support the activities assisted. </a:t>
            </a:r>
          </a:p>
          <a:p>
            <a:pPr>
              <a:buNone/>
            </a:pPr>
            <a:endParaRPr lang="en-US" sz="2800" b="0" i="0" u="none" strike="noStrike" baseline="0" dirty="0">
              <a:solidFill>
                <a:srgbClr val="000000"/>
              </a:solidFill>
              <a:latin typeface="Times New Roman" panose="02020603050405020304" pitchFamily="18" charset="0"/>
              <a:cs typeface="Times New Roman" panose="02020603050405020304" pitchFamily="18" charset="0"/>
            </a:endParaRPr>
          </a:p>
          <a:p>
            <a:pPr>
              <a:buNone/>
            </a:pPr>
            <a:r>
              <a:rPr lang="en-US" sz="2800" b="1" i="0" u="none" strike="noStrike" baseline="0" dirty="0">
                <a:solidFill>
                  <a:srgbClr val="000000"/>
                </a:solidFill>
                <a:latin typeface="Times New Roman" panose="02020603050405020304" pitchFamily="18" charset="0"/>
                <a:cs typeface="Times New Roman" panose="02020603050405020304" pitchFamily="18" charset="0"/>
              </a:rPr>
              <a:t>Absolute Priority 2</a:t>
            </a:r>
            <a:r>
              <a:rPr lang="en-US" sz="2800" b="0" i="0" u="none" strike="noStrike" baseline="0" dirty="0">
                <a:solidFill>
                  <a:srgbClr val="000000"/>
                </a:solidFill>
                <a:latin typeface="Times New Roman" panose="02020603050405020304" pitchFamily="18" charset="0"/>
                <a:cs typeface="Times New Roman" panose="02020603050405020304" pitchFamily="18" charset="0"/>
              </a:rPr>
              <a:t>: Utilize a sliding fee scale for child care services provided in order to support a high number of low-income parents pursuing postsecondary education at the institution.</a:t>
            </a:r>
            <a:endParaRPr lang="en-US" alt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365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371</TotalTime>
  <Words>2285</Words>
  <Application>Microsoft Office PowerPoint</Application>
  <PresentationFormat>Widescreen</PresentationFormat>
  <Paragraphs>199</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Corbel</vt:lpstr>
      <vt:lpstr>Times New Roman</vt:lpstr>
      <vt:lpstr>Wingdings</vt:lpstr>
      <vt:lpstr>Wingdings 2</vt:lpstr>
      <vt:lpstr>Wingdings 3</vt:lpstr>
      <vt:lpstr>Parallax</vt:lpstr>
      <vt:lpstr>FY 2023 Child Care Access Means Parents In School (CCAMPIS) Program Pre-Application Workshop U.S. Department of Education, Washington D.C.  June 14, 2023 </vt:lpstr>
      <vt:lpstr>Welcome and Agenda</vt:lpstr>
      <vt:lpstr>Disclaimer</vt:lpstr>
      <vt:lpstr>CCAMPIS Competition Highlights  </vt:lpstr>
      <vt:lpstr>CCAMPIS Legislation and Purpose</vt:lpstr>
      <vt:lpstr>Who’s Eligible to Apply</vt:lpstr>
      <vt:lpstr>CCAMPIS Funding Levels</vt:lpstr>
      <vt:lpstr>CCAMPIS Services</vt:lpstr>
      <vt:lpstr>Absolute Priorities</vt:lpstr>
      <vt:lpstr>Competitive Preference Priority</vt:lpstr>
      <vt:lpstr>Invitational Priorities </vt:lpstr>
      <vt:lpstr>Invitational Priorities slide2</vt:lpstr>
      <vt:lpstr>Selection Criteria </vt:lpstr>
      <vt:lpstr>Need for the Project  (Maximum 24 points)</vt:lpstr>
      <vt:lpstr>Quality of Project Design (Maximum 36 Points)</vt:lpstr>
      <vt:lpstr>Quality of Project Design continued</vt:lpstr>
      <vt:lpstr>Quality of Project Design slide 3</vt:lpstr>
      <vt:lpstr>Quality of Project Design slide 4</vt:lpstr>
      <vt:lpstr>Quality of Project Design slide 5</vt:lpstr>
      <vt:lpstr>Quality of Management Plan  (Maximum 21 Points)</vt:lpstr>
      <vt:lpstr>Quality of Management Plan-continued</vt:lpstr>
      <vt:lpstr>Quality of Project Evaluation   (Maximum 12 Points)</vt:lpstr>
      <vt:lpstr>Adequacy of Resources  (Maximum 7 points)</vt:lpstr>
      <vt:lpstr>Submission Highlights</vt:lpstr>
      <vt:lpstr>Grants.gov </vt:lpstr>
      <vt:lpstr>Exception to Electronic Submission</vt:lpstr>
      <vt:lpstr>Exception to Electronic Submission slide 2</vt:lpstr>
      <vt:lpstr>Exception to Electronic Submission slide 3</vt:lpstr>
      <vt:lpstr>Reasons For Application Rejection</vt:lpstr>
      <vt:lpstr>Tips to Submit Successfully</vt:lpstr>
      <vt:lpstr>Further Information</vt:lpstr>
      <vt:lpstr>CCAMPIS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2023 Child Care Access Means Parents In School (CCAMPIS) Program Pre-Application Workshop U.S. Department of Education, Washington D.C.  June 14, 2023 (MS PowerPoint)</dc:title>
  <dc:creator>US Department of Education, Wells, Harold</dc:creator>
  <cp:lastModifiedBy>Chin, David</cp:lastModifiedBy>
  <cp:revision>424</cp:revision>
  <dcterms:created xsi:type="dcterms:W3CDTF">2021-03-29T20:33:10Z</dcterms:created>
  <dcterms:modified xsi:type="dcterms:W3CDTF">2023-07-10T14:22:43Z</dcterms:modified>
</cp:coreProperties>
</file>